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7" r:id="rId2"/>
    <p:sldId id="343" r:id="rId3"/>
    <p:sldId id="392" r:id="rId4"/>
    <p:sldId id="393" r:id="rId5"/>
    <p:sldId id="394" r:id="rId6"/>
    <p:sldId id="395" r:id="rId7"/>
    <p:sldId id="256" r:id="rId8"/>
    <p:sldId id="285" r:id="rId9"/>
    <p:sldId id="286" r:id="rId10"/>
    <p:sldId id="436" r:id="rId11"/>
    <p:sldId id="437" r:id="rId12"/>
    <p:sldId id="440" r:id="rId13"/>
    <p:sldId id="435" r:id="rId14"/>
    <p:sldId id="261" r:id="rId15"/>
    <p:sldId id="262" r:id="rId16"/>
    <p:sldId id="263" r:id="rId17"/>
    <p:sldId id="438" r:id="rId18"/>
    <p:sldId id="265" r:id="rId19"/>
    <p:sldId id="439" r:id="rId20"/>
    <p:sldId id="270" r:id="rId21"/>
    <p:sldId id="271" r:id="rId22"/>
    <p:sldId id="272" r:id="rId23"/>
    <p:sldId id="273" r:id="rId24"/>
    <p:sldId id="442" r:id="rId25"/>
    <p:sldId id="443" r:id="rId26"/>
    <p:sldId id="444" r:id="rId27"/>
    <p:sldId id="455" r:id="rId28"/>
    <p:sldId id="456" r:id="rId29"/>
    <p:sldId id="457" r:id="rId30"/>
    <p:sldId id="401" r:id="rId31"/>
    <p:sldId id="402" r:id="rId32"/>
    <p:sldId id="458" r:id="rId33"/>
    <p:sldId id="464" r:id="rId34"/>
    <p:sldId id="465" r:id="rId35"/>
    <p:sldId id="466" r:id="rId36"/>
    <p:sldId id="459" r:id="rId37"/>
    <p:sldId id="460" r:id="rId38"/>
    <p:sldId id="461" r:id="rId39"/>
    <p:sldId id="462" r:id="rId40"/>
    <p:sldId id="463" r:id="rId41"/>
    <p:sldId id="469" r:id="rId42"/>
    <p:sldId id="470" r:id="rId43"/>
    <p:sldId id="471" r:id="rId44"/>
    <p:sldId id="467" r:id="rId45"/>
    <p:sldId id="468" r:id="rId46"/>
    <p:sldId id="472" r:id="rId47"/>
    <p:sldId id="473" r:id="rId48"/>
    <p:sldId id="474" r:id="rId49"/>
    <p:sldId id="475" r:id="rId50"/>
    <p:sldId id="476" r:id="rId51"/>
    <p:sldId id="477" r:id="rId52"/>
    <p:sldId id="478" r:id="rId53"/>
    <p:sldId id="479" r:id="rId54"/>
    <p:sldId id="480" r:id="rId55"/>
    <p:sldId id="486" r:id="rId56"/>
    <p:sldId id="487" r:id="rId57"/>
    <p:sldId id="481" r:id="rId58"/>
    <p:sldId id="482" r:id="rId59"/>
    <p:sldId id="483" r:id="rId60"/>
    <p:sldId id="484" r:id="rId61"/>
    <p:sldId id="485" r:id="rId62"/>
    <p:sldId id="335" r:id="rId63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37E"/>
    <a:srgbClr val="192D5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 pośredni 3 — Ak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662" y="3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26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889E5-94A8-4BFB-AF5D-63776A689619}" type="datetimeFigureOut">
              <a:rPr lang="pl-PL" smtClean="0"/>
              <a:pPr/>
              <a:t>18.08.2020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3A5B-E496-450D-9999-935F276168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85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5C40-7709-7D40-B47A-8508ED5FE75B}" type="datetimeFigureOut">
              <a:rPr lang="pl-PL" smtClean="0"/>
              <a:pPr/>
              <a:t>18.08.2020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14D64-BFD3-464E-8A52-07B4CA58294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2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14D64-BFD3-464E-8A52-07B4CA58294A}" type="slidenum">
              <a:rPr lang="pl-PL" smtClean="0"/>
              <a:pPr/>
              <a:t>62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74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2535161"/>
            <a:ext cx="8229599" cy="1026962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INSTERT TITLE </a:t>
            </a:r>
            <a:br>
              <a:rPr lang="pl-PL" dirty="0"/>
            </a:br>
            <a:r>
              <a:rPr lang="en-US" dirty="0"/>
              <a:t>OF THE PRESENTATION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pl-PL" smtClean="0"/>
              <a:pPr/>
              <a:t>18.08.2020</a:t>
            </a:fld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1676400" y="4774697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62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4" name="Prostokąt 1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tekstu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187148"/>
            <a:ext cx="2378075" cy="1538416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87843"/>
            <a:ext cx="2378075" cy="339811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8651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 hasCustomPrompt="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 hasCustomPrompt="1"/>
          </p:nvPr>
        </p:nvSpPr>
        <p:spPr>
          <a:xfrm>
            <a:off x="628651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 hasCustomPrompt="1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 hasCustomPrompt="1"/>
          </p:nvPr>
        </p:nvSpPr>
        <p:spPr>
          <a:xfrm>
            <a:off x="337572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 hasCustomPrompt="1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 hasCustomPrompt="1"/>
          </p:nvPr>
        </p:nvSpPr>
        <p:spPr>
          <a:xfrm>
            <a:off x="337572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iektu SmartArt 9"/>
          <p:cNvSpPr>
            <a:spLocks noGrp="1"/>
          </p:cNvSpPr>
          <p:nvPr>
            <p:ph type="dgm" sz="quarter" idx="15" hasCustomPrompt="1"/>
          </p:nvPr>
        </p:nvSpPr>
        <p:spPr>
          <a:xfrm>
            <a:off x="457199" y="853641"/>
            <a:ext cx="8236347" cy="3913622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SmartArt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1" name="Prostokąt 1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96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wykresu 10"/>
          <p:cNvSpPr>
            <a:spLocks noGrp="1"/>
          </p:cNvSpPr>
          <p:nvPr>
            <p:ph type="chart" sz="quarter" idx="15" hasCustomPrompt="1"/>
          </p:nvPr>
        </p:nvSpPr>
        <p:spPr>
          <a:xfrm>
            <a:off x="457199" y="853641"/>
            <a:ext cx="8236347" cy="3913621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Graph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07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4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marL="0" lvl="0" indent="0" algn="ctr"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0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01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en-GB" smtClean="0"/>
              <a:pPr/>
              <a:t>18/08/2020</a:t>
            </a:fld>
            <a:endParaRPr lang="en-GB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6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28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apa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30105"/>
            <a:ext cx="8780662" cy="4172581"/>
          </a:xfrm>
          <a:prstGeom prst="rect">
            <a:avLst/>
          </a:prstGeom>
        </p:spPr>
      </p:pic>
      <p:sp>
        <p:nvSpPr>
          <p:cNvPr id="4" name="Owal 3"/>
          <p:cNvSpPr/>
          <p:nvPr userDrawn="1"/>
        </p:nvSpPr>
        <p:spPr>
          <a:xfrm>
            <a:off x="1344378" y="1384168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1344613" y="2068009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Owal 28"/>
          <p:cNvSpPr/>
          <p:nvPr userDrawn="1"/>
        </p:nvSpPr>
        <p:spPr>
          <a:xfrm>
            <a:off x="6716122" y="1245077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716357" y="1928918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/>
          <p:cNvSpPr/>
          <p:nvPr userDrawn="1"/>
        </p:nvSpPr>
        <p:spPr>
          <a:xfrm>
            <a:off x="4489528" y="1066800"/>
            <a:ext cx="1339416" cy="1339416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4489763" y="1750641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Owal 34"/>
          <p:cNvSpPr/>
          <p:nvPr userDrawn="1"/>
        </p:nvSpPr>
        <p:spPr>
          <a:xfrm>
            <a:off x="5080000" y="3016396"/>
            <a:ext cx="1339416" cy="1339416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080235" y="3700237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4" name="Obraz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557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29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5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7021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43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3530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301702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5647473" y="1456952"/>
            <a:ext cx="304607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5647473" y="23396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5647473" y="31778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7473" y="403505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98421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22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6000759" y="14569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60652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6000759" y="23396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6000759" y="31778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6000759" y="40350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4" name="Prostokąt 2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091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471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1581528" y="122471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1581528" y="159579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1581528" y="196686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1581528" y="2337944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1581528" y="2709020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9" name="Symbol zastępczy tekstu 38"/>
          <p:cNvSpPr>
            <a:spLocks noGrp="1"/>
          </p:cNvSpPr>
          <p:nvPr>
            <p:ph type="body" sz="quarter" idx="34" hasCustomPrompt="1"/>
          </p:nvPr>
        </p:nvSpPr>
        <p:spPr>
          <a:xfrm>
            <a:off x="1581528" y="308009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0" name="Symbol zastępczy tekstu 38"/>
          <p:cNvSpPr>
            <a:spLocks noGrp="1"/>
          </p:cNvSpPr>
          <p:nvPr>
            <p:ph type="body" sz="quarter" idx="35" hasCustomPrompt="1"/>
          </p:nvPr>
        </p:nvSpPr>
        <p:spPr>
          <a:xfrm>
            <a:off x="1581528" y="345117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2" name="Symbol zastępczy tekstu 38"/>
          <p:cNvSpPr>
            <a:spLocks noGrp="1"/>
          </p:cNvSpPr>
          <p:nvPr>
            <p:ph type="body" sz="quarter" idx="36" hasCustomPrompt="1"/>
          </p:nvPr>
        </p:nvSpPr>
        <p:spPr>
          <a:xfrm>
            <a:off x="1581528" y="382224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3" name="Symbol zastępczy tekstu 38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159579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4" name="Symbol zastępczy tekstu 38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63419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5" name="Symbol zastępczy tekstu 38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" y="2334495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6" name="Symbol zastępczy tekstu 38"/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2711073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7" name="Symbol zastępczy tekstu 38"/>
          <p:cNvSpPr>
            <a:spLocks noGrp="1"/>
          </p:cNvSpPr>
          <p:nvPr>
            <p:ph type="body" sz="quarter" idx="41" hasCustomPrompt="1"/>
          </p:nvPr>
        </p:nvSpPr>
        <p:spPr>
          <a:xfrm>
            <a:off x="457199" y="307571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8" name="Symbol zastępczy tekstu 38"/>
          <p:cNvSpPr>
            <a:spLocks noGrp="1"/>
          </p:cNvSpPr>
          <p:nvPr>
            <p:ph type="body" sz="quarter" idx="42" hasCustomPrompt="1"/>
          </p:nvPr>
        </p:nvSpPr>
        <p:spPr>
          <a:xfrm>
            <a:off x="457200" y="3451707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9" name="Symbol zastępczy tekstu 38"/>
          <p:cNvSpPr>
            <a:spLocks noGrp="1"/>
          </p:cNvSpPr>
          <p:nvPr>
            <p:ph type="body" sz="quarter" idx="43" hasCustomPrompt="1"/>
          </p:nvPr>
        </p:nvSpPr>
        <p:spPr>
          <a:xfrm>
            <a:off x="457200" y="381634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</p:spTree>
    <p:extLst>
      <p:ext uri="{BB962C8B-B14F-4D97-AF65-F5344CB8AC3E}">
        <p14:creationId xmlns:p14="http://schemas.microsoft.com/office/powerpoint/2010/main" val="617320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44656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76401" y="2015848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76401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 hasCustomPrompt="1"/>
          </p:nvPr>
        </p:nvSpPr>
        <p:spPr>
          <a:xfrm>
            <a:off x="5856584" y="200847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 hasCustomPrompt="1"/>
          </p:nvPr>
        </p:nvSpPr>
        <p:spPr>
          <a:xfrm>
            <a:off x="5856584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4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5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Obraz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3" name="Obraz 12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627" y="429950"/>
            <a:ext cx="2621423" cy="3705739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anchor="ctr"/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99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Obraz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7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 descr="iPhon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438" y="435800"/>
            <a:ext cx="1816309" cy="3699889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8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14" name="Obraz 13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222" y="435800"/>
            <a:ext cx="2622397" cy="3707116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pic>
        <p:nvPicPr>
          <p:cNvPr id="15" name="Obraz 14" descr="iPhone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199" y="1861432"/>
            <a:ext cx="1120001" cy="2281484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641894"/>
            <a:ext cx="8236344" cy="2290004"/>
          </a:xfrm>
        </p:spPr>
        <p:txBody>
          <a:bodyPr anchor="b"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NAME</a:t>
            </a: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6" name="Prostokąt 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659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210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9214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338400"/>
            <a:ext cx="3784600" cy="7032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3" name="Prostokąt 12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5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77509" y="1157643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89" y="186844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 hasCustomPrompt="1"/>
          </p:nvPr>
        </p:nvSpPr>
        <p:spPr>
          <a:xfrm>
            <a:off x="477509" y="2613000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 hasCustomPrompt="1"/>
          </p:nvPr>
        </p:nvSpPr>
        <p:spPr>
          <a:xfrm>
            <a:off x="477493" y="336077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 hasCustomPrompt="1"/>
          </p:nvPr>
        </p:nvSpPr>
        <p:spPr>
          <a:xfrm>
            <a:off x="477493" y="409095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8792"/>
            <a:ext cx="8229600" cy="693074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82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5359400" y="338400"/>
            <a:ext cx="3784600" cy="70322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2531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95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7934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2277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/>
          <p:cNvSpPr/>
          <p:nvPr userDrawn="1"/>
        </p:nvSpPr>
        <p:spPr>
          <a:xfrm>
            <a:off x="3656012" y="0"/>
            <a:ext cx="3659981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obrazu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656013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 hasCustomPrompt="1"/>
          </p:nvPr>
        </p:nvSpPr>
        <p:spPr>
          <a:xfrm>
            <a:off x="3656013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 hasCustomPrompt="1"/>
          </p:nvPr>
        </p:nvSpPr>
        <p:spPr>
          <a:xfrm>
            <a:off x="5484020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 hasCustomPrompt="1"/>
          </p:nvPr>
        </p:nvSpPr>
        <p:spPr>
          <a:xfrm>
            <a:off x="1828006" y="3422650"/>
            <a:ext cx="3656014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3" name="Prostokąt 12"/>
          <p:cNvSpPr/>
          <p:nvPr userDrawn="1"/>
        </p:nvSpPr>
        <p:spPr>
          <a:xfrm>
            <a:off x="0" y="1711325"/>
            <a:ext cx="1828006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7315994" y="3422650"/>
            <a:ext cx="1828006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 hasCustomPrompt="1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 hasCustomPrompt="1"/>
          </p:nvPr>
        </p:nvSpPr>
        <p:spPr>
          <a:xfrm>
            <a:off x="5484020" y="3422650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 hasCustomPrompt="1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 hasCustomPrompt="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 hasCustomPrompt="1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 hasCustomPrompt="1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 hasCustomPrompt="1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Prostokąt 31"/>
          <p:cNvSpPr/>
          <p:nvPr userDrawn="1"/>
        </p:nvSpPr>
        <p:spPr>
          <a:xfrm>
            <a:off x="7315994" y="-18"/>
            <a:ext cx="1828006" cy="342266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 hasCustomPrompt="1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 hasCustomPrompt="1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2" name="Prostokąt 41"/>
          <p:cNvSpPr/>
          <p:nvPr userDrawn="1"/>
        </p:nvSpPr>
        <p:spPr>
          <a:xfrm>
            <a:off x="1828007" y="1711325"/>
            <a:ext cx="1828006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 hasCustomPrompt="1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 hasCustomPrompt="1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46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1047625" y="0"/>
            <a:ext cx="3140188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1205071" y="2217496"/>
            <a:ext cx="2825296" cy="930713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2"/>
          <p:cNvSpPr>
            <a:spLocks noGrp="1"/>
          </p:cNvSpPr>
          <p:nvPr>
            <p:ph type="title" hasCustomPrompt="1"/>
          </p:nvPr>
        </p:nvSpPr>
        <p:spPr>
          <a:xfrm>
            <a:off x="1205071" y="1020282"/>
            <a:ext cx="2825296" cy="11972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7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140188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7"/>
          </a:xfrm>
          <a:solidFill>
            <a:schemeClr val="tx1">
              <a:alpha val="95000"/>
            </a:schemeClr>
          </a:solidFill>
        </p:spPr>
        <p:txBody>
          <a:bodyPr anchor="ctr">
            <a:normAutofit/>
          </a:bodyPr>
          <a:lstStyle>
            <a:lvl1pPr algn="l">
              <a:defRPr sz="1800" b="0" baseline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>
            <a:off x="0" y="4261651"/>
            <a:ext cx="9144000" cy="88184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 flipV="1">
            <a:off x="0" y="4215930"/>
            <a:ext cx="9144000" cy="4572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8"/>
          </a:xfrm>
        </p:spPr>
        <p:txBody>
          <a:bodyPr anchor="ctr"/>
          <a:lstStyle>
            <a:lvl1pPr algn="l">
              <a:defRPr b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1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3630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55280" y="140597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122" y="4717359"/>
            <a:ext cx="800100" cy="122537"/>
          </a:xfrm>
          <a:prstGeom prst="rect">
            <a:avLst/>
          </a:prstGeom>
        </p:spPr>
      </p:pic>
      <p:sp>
        <p:nvSpPr>
          <p:cNvPr id="9" name="Symbol zastępczy tekstu 38"/>
          <p:cNvSpPr>
            <a:spLocks noGrp="1"/>
          </p:cNvSpPr>
          <p:nvPr>
            <p:ph type="body" sz="quarter" idx="26" hasCustomPrompt="1"/>
          </p:nvPr>
        </p:nvSpPr>
        <p:spPr>
          <a:xfrm>
            <a:off x="455280" y="177565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 hasCustomPrompt="1"/>
          </p:nvPr>
        </p:nvSpPr>
        <p:spPr>
          <a:xfrm>
            <a:off x="453360" y="2145333"/>
            <a:ext cx="7965038" cy="279757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 hasCustomPrompt="1"/>
          </p:nvPr>
        </p:nvSpPr>
        <p:spPr>
          <a:xfrm>
            <a:off x="459104" y="2499301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 hasCustomPrompt="1"/>
          </p:nvPr>
        </p:nvSpPr>
        <p:spPr>
          <a:xfrm>
            <a:off x="457184" y="2868978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024" y="323865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459104" y="360833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462944" y="397800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024" y="434768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98403"/>
            <a:ext cx="8229600" cy="703463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55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1600200"/>
            <a:ext cx="8236344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7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688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1600200"/>
            <a:ext cx="8236347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2301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 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  <p:sp>
        <p:nvSpPr>
          <p:cNvPr id="6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583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2066925" y="1335547"/>
            <a:ext cx="5010150" cy="77346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 hasCustomPrompt="1"/>
          </p:nvPr>
        </p:nvSpPr>
        <p:spPr>
          <a:xfrm>
            <a:off x="2066925" y="2108660"/>
            <a:ext cx="5010150" cy="50916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INSERT SUBTITLE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23" name="Prostokąt 22"/>
          <p:cNvSpPr/>
          <p:nvPr userDrawn="1"/>
        </p:nvSpPr>
        <p:spPr>
          <a:xfrm>
            <a:off x="0" y="3893770"/>
            <a:ext cx="9144000" cy="124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5130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facebook.com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5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958" y="4329978"/>
            <a:ext cx="327172" cy="327172"/>
          </a:xfrm>
          <a:prstGeom prst="rect">
            <a:avLst/>
          </a:prstGeom>
          <a:noFill/>
        </p:spPr>
      </p:pic>
      <p:sp>
        <p:nvSpPr>
          <p:cNvPr id="26" name="Symbol zastępczy tekstu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8148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twitter.com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8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976" y="4329978"/>
            <a:ext cx="327172" cy="327172"/>
          </a:xfrm>
          <a:prstGeom prst="rect">
            <a:avLst/>
          </a:prstGeom>
          <a:noFill/>
        </p:spPr>
      </p:pic>
      <p:sp>
        <p:nvSpPr>
          <p:cNvPr id="29" name="Symbol zastępczy tekstu 12"/>
          <p:cNvSpPr>
            <a:spLocks noGrp="1"/>
          </p:cNvSpPr>
          <p:nvPr>
            <p:ph type="body" sz="quarter" idx="13" hasCustomPrompt="1"/>
          </p:nvPr>
        </p:nvSpPr>
        <p:spPr>
          <a:xfrm>
            <a:off x="7043863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youtube.com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33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6691" y="4329978"/>
            <a:ext cx="327172" cy="327172"/>
          </a:xfrm>
          <a:prstGeom prst="rect">
            <a:avLst/>
          </a:prstGeom>
          <a:noFill/>
        </p:spPr>
      </p:pic>
      <p:pic>
        <p:nvPicPr>
          <p:cNvPr id="14" name="Obraz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384805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91C53DA-4471-4BF9-84D6-1168679421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9C8ABCA-E533-4651-8B29-43E46A87F6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E0B11A-0A18-4FF7-9B31-6F93598906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A88A29-F40E-4377-84B4-FCE8E1124875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9758869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21E36EB-652B-4B30-B020-21251BAA8E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7EE6E84-0C1B-46E2-91BD-E2ED151BCC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56AFDD7-A730-44D6-9078-FF003972A6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C89DB0-7FBD-462B-8113-393D7AA51305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3450111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D178543-D28C-4E35-901C-D5E09D0A6D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5729C4-42CF-46F7-BE57-9A8AF5858A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C3A4D84-A1C9-4752-807E-B3DA819ACA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927598-5EE4-4667-9B23-20A2FD76F862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368521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Tytuł 1"/>
          <p:cNvSpPr>
            <a:spLocks noGrp="1"/>
          </p:cNvSpPr>
          <p:nvPr>
            <p:ph type="ctrTitle" hasCustomPrompt="1"/>
          </p:nvPr>
        </p:nvSpPr>
        <p:spPr>
          <a:xfrm>
            <a:off x="641350" y="2568574"/>
            <a:ext cx="7861300" cy="38611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133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 hasCustomPrompt="1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2663026"/>
            <a:ext cx="1638300" cy="285750"/>
          </a:xfrm>
        </p:spPr>
        <p:txBody>
          <a:bodyPr anchor="t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941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3"/>
          <p:cNvSpPr>
            <a:spLocks noGrp="1"/>
          </p:cNvSpPr>
          <p:nvPr>
            <p:ph type="title" hasCustomPrompt="1"/>
          </p:nvPr>
        </p:nvSpPr>
        <p:spPr>
          <a:xfrm>
            <a:off x="457200" y="117756"/>
            <a:ext cx="8229600" cy="684110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Obraz 6" descr="logo_client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731" y="95656"/>
            <a:ext cx="1412419" cy="706210"/>
          </a:xfrm>
          <a:prstGeom prst="rect">
            <a:avLst/>
          </a:prstGeom>
        </p:spPr>
      </p:pic>
      <p:sp>
        <p:nvSpPr>
          <p:cNvPr id="8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>
              <a:spcBef>
                <a:spcPct val="20000"/>
              </a:spcBef>
              <a:buFont typeface="Arial"/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6"/>
            <a:ext cx="412749" cy="196850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258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98" r:id="rId2"/>
    <p:sldLayoutId id="2147483672" r:id="rId3"/>
    <p:sldLayoutId id="2147483778" r:id="rId4"/>
    <p:sldLayoutId id="2147483791" r:id="rId5"/>
    <p:sldLayoutId id="2147483666" r:id="rId6"/>
    <p:sldLayoutId id="2147483794" r:id="rId7"/>
    <p:sldLayoutId id="2147483650" r:id="rId8"/>
    <p:sldLayoutId id="2147483796" r:id="rId9"/>
    <p:sldLayoutId id="2147483782" r:id="rId10"/>
    <p:sldLayoutId id="2147483664" r:id="rId11"/>
    <p:sldLayoutId id="2147483739" r:id="rId12"/>
    <p:sldLayoutId id="2147483738" r:id="rId13"/>
    <p:sldLayoutId id="2147483693" r:id="rId14"/>
    <p:sldLayoutId id="2147483695" r:id="rId15"/>
    <p:sldLayoutId id="2147483691" r:id="rId16"/>
    <p:sldLayoutId id="2147483787" r:id="rId17"/>
    <p:sldLayoutId id="2147483784" r:id="rId18"/>
    <p:sldLayoutId id="2147483789" r:id="rId19"/>
    <p:sldLayoutId id="2147483783" r:id="rId20"/>
    <p:sldLayoutId id="2147483788" r:id="rId21"/>
    <p:sldLayoutId id="2147483703" r:id="rId22"/>
    <p:sldLayoutId id="2147483681" r:id="rId23"/>
    <p:sldLayoutId id="2147483799" r:id="rId24"/>
    <p:sldLayoutId id="2147483779" r:id="rId25"/>
    <p:sldLayoutId id="2147483800" r:id="rId26"/>
    <p:sldLayoutId id="2147483683" r:id="rId27"/>
    <p:sldLayoutId id="2147483801" r:id="rId28"/>
    <p:sldLayoutId id="2147483745" r:id="rId29"/>
    <p:sldLayoutId id="2147483802" r:id="rId30"/>
    <p:sldLayoutId id="2147483684" r:id="rId31"/>
    <p:sldLayoutId id="2147483803" r:id="rId32"/>
    <p:sldLayoutId id="2147483772" r:id="rId33"/>
    <p:sldLayoutId id="2147483773" r:id="rId34"/>
    <p:sldLayoutId id="2147483774" r:id="rId35"/>
    <p:sldLayoutId id="2147483726" r:id="rId36"/>
    <p:sldLayoutId id="2147483677" r:id="rId37"/>
    <p:sldLayoutId id="2147483706" r:id="rId38"/>
    <p:sldLayoutId id="2147483680" r:id="rId39"/>
    <p:sldLayoutId id="2147483702" r:id="rId40"/>
    <p:sldLayoutId id="2147483712" r:id="rId41"/>
    <p:sldLayoutId id="2147483786" r:id="rId42"/>
    <p:sldLayoutId id="2147483785" r:id="rId43"/>
    <p:sldLayoutId id="2147483741" r:id="rId44"/>
    <p:sldLayoutId id="2147483717" r:id="rId45"/>
    <p:sldLayoutId id="2147483718" r:id="rId46"/>
    <p:sldLayoutId id="2147483719" r:id="rId47"/>
    <p:sldLayoutId id="2147483723" r:id="rId48"/>
    <p:sldLayoutId id="2147483795" r:id="rId49"/>
    <p:sldLayoutId id="2147483668" r:id="rId50"/>
    <p:sldLayoutId id="2147483770" r:id="rId51"/>
    <p:sldLayoutId id="2147483678" r:id="rId52"/>
    <p:sldLayoutId id="2147483679" r:id="rId53"/>
    <p:sldLayoutId id="2147483737" r:id="rId54"/>
    <p:sldLayoutId id="2147483804" r:id="rId55"/>
    <p:sldLayoutId id="2147483805" r:id="rId56"/>
    <p:sldLayoutId id="2147483806" r:id="rId57"/>
  </p:sldLayoutIdLst>
  <p:txStyles>
    <p:titleStyle>
      <a:lvl1pPr algn="ctr" defTabSz="457200" rtl="0" eaLnBrk="1" latinLnBrk="0" hangingPunct="1">
        <a:spcBef>
          <a:spcPct val="0"/>
        </a:spcBef>
        <a:buNone/>
        <a:defRPr lang="pl-PL" sz="2000" b="1" kern="120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lang="pl-PL" sz="18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pl-PL" sz="16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zilla/geckodriver/" TargetMode="External"/><Relationship Id="rId7" Type="http://schemas.openxmlformats.org/officeDocument/2006/relationships/hyperlink" Target="https://webkit.org/blog/6900/webdriver-support-in-safari-10/" TargetMode="External"/><Relationship Id="rId2" Type="http://schemas.openxmlformats.org/officeDocument/2006/relationships/hyperlink" Target="https://sites.google.com/a/chromium.org/chromedriver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operasoftware/operaprestodriver" TargetMode="External"/><Relationship Id="rId5" Type="http://schemas.openxmlformats.org/officeDocument/2006/relationships/hyperlink" Target="https://github.com/operasoftware/operachromiumdriver/" TargetMode="External"/><Relationship Id="rId4" Type="http://schemas.openxmlformats.org/officeDocument/2006/relationships/hyperlink" Target="https://developer.microsoft.com/en-us/microsoft-edge/tools/webdriver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4" Type="http://schemas.openxmlformats.org/officeDocument/2006/relationships/hyperlink" Target="mailto:mail.szkolenia@comarch.p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CENTRUM SZKOLENIOWE COMARCH</a:t>
            </a:r>
            <a:endParaRPr lang="en-GB" dirty="0"/>
          </a:p>
        </p:txBody>
      </p:sp>
      <p:sp>
        <p:nvSpPr>
          <p:cNvPr id="9" name="Podtytuł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SZKOLENIE:  Automatyzacja Testów </a:t>
            </a:r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WebDriver</a:t>
            </a:r>
            <a:r>
              <a:rPr lang="pl-PL" dirty="0"/>
              <a:t> (Java)</a:t>
            </a:r>
            <a:endParaRPr lang="en-GB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27525"/>
            <a:ext cx="4000500" cy="279757"/>
          </a:xfrm>
        </p:spPr>
        <p:txBody>
          <a:bodyPr/>
          <a:lstStyle/>
          <a:p>
            <a:r>
              <a:rPr lang="pl-PL" dirty="0"/>
              <a:t>Marcin Albiniak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10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E2F34C6B-6203-4D53-9E3A-596021883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CERTYFIKACJE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8D18B18-B73F-4A54-A6BF-352BCCA5AFD1}"/>
              </a:ext>
            </a:extLst>
          </p:cNvPr>
          <p:cNvSpPr txBox="1"/>
          <p:nvPr/>
        </p:nvSpPr>
        <p:spPr>
          <a:xfrm>
            <a:off x="457200" y="1556088"/>
            <a:ext cx="71835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Międzynarodowa Rada ds. Testowania Oprogramowania – to tablica certyfikacji do testowania oprogramowania, która działa na arenie międzynarodowej. ISTQB, założona w Edynburgu w listopadzie 2002 Jest stowarzyszeniem non-profit zarejestrowanym legalnie w Belgii.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A516049-B150-411A-B799-32D1E42E68D6}"/>
              </a:ext>
            </a:extLst>
          </p:cNvPr>
          <p:cNvSpPr txBox="1"/>
          <p:nvPr/>
        </p:nvSpPr>
        <p:spPr>
          <a:xfrm>
            <a:off x="426027" y="106743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ISTQB</a:t>
            </a:r>
          </a:p>
        </p:txBody>
      </p:sp>
      <p:pic>
        <p:nvPicPr>
          <p:cNvPr id="3074" name="Picture 2" descr="Jak otrzymać certyfikat ISTQB? Szkolenie ISTQB Krakow">
            <a:extLst>
              <a:ext uri="{FF2B5EF4-FFF2-40B4-BE49-F238E27FC236}">
                <a16:creationId xmlns:a16="http://schemas.microsoft.com/office/drawing/2014/main" id="{5A943DF3-F013-49DA-8721-48D72FB4D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74" y="2871634"/>
            <a:ext cx="282892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765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8378C880-8DCB-41FD-B01A-410E5C493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ISTQB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F7B7F6-5528-4EFA-A4B9-BF46E28A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23" y="901419"/>
            <a:ext cx="66675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2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532BBA5A-4E50-4443-86F1-4477A4DA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Standardy testowania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59C515A-6FE8-4120-95A4-532AD4AC781F}"/>
              </a:ext>
            </a:extLst>
          </p:cNvPr>
          <p:cNvSpPr txBox="1"/>
          <p:nvPr/>
        </p:nvSpPr>
        <p:spPr>
          <a:xfrm>
            <a:off x="536864" y="1407749"/>
            <a:ext cx="81845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Wingdings-Regular"/>
              </a:rPr>
              <a:t> </a:t>
            </a:r>
            <a:r>
              <a:rPr lang="en-US" sz="1800" b="0" i="0" u="none" strike="noStrike" baseline="0" dirty="0">
                <a:latin typeface="TimesNewRoman"/>
              </a:rPr>
              <a:t>IEEE 829-1998 (IEEE Standard for Software Test Documentation):</a:t>
            </a:r>
          </a:p>
          <a:p>
            <a:pPr algn="l"/>
            <a:r>
              <a:rPr lang="pl-PL" sz="1800" b="0" i="1" u="none" strike="noStrike" baseline="0" dirty="0">
                <a:latin typeface="TimesNewRoman,Italic"/>
              </a:rPr>
              <a:t>http://standards.ieee.org/findstds/standard/829-1998.html</a:t>
            </a:r>
          </a:p>
          <a:p>
            <a:pPr algn="l"/>
            <a:r>
              <a:rPr lang="pl-PL" sz="1600" b="0" i="0" u="none" strike="noStrike" baseline="0" dirty="0">
                <a:latin typeface="Wingdings-Regular"/>
              </a:rPr>
              <a:t> </a:t>
            </a:r>
            <a:r>
              <a:rPr lang="pl-PL" sz="1800" b="0" i="0" u="none" strike="noStrike" baseline="0" dirty="0">
                <a:latin typeface="TimesNewRoman"/>
              </a:rPr>
              <a:t>BS 7925-2 Software Component </a:t>
            </a:r>
            <a:r>
              <a:rPr lang="pl-PL" sz="1800" b="0" i="0" u="none" strike="noStrike" baseline="0" dirty="0" err="1">
                <a:latin typeface="TimesNewRoman"/>
              </a:rPr>
              <a:t>Testing</a:t>
            </a:r>
            <a:r>
              <a:rPr lang="pl-PL" sz="1800" b="0" i="0" u="none" strike="noStrike" baseline="0" dirty="0">
                <a:latin typeface="TimesNewRoman"/>
              </a:rPr>
              <a:t> Standard:</a:t>
            </a:r>
          </a:p>
          <a:p>
            <a:pPr algn="l"/>
            <a:r>
              <a:rPr lang="pl-PL" sz="1800" b="0" i="1" u="none" strike="noStrike" baseline="0" dirty="0">
                <a:latin typeface="TimesNewRoman,Italic"/>
              </a:rPr>
              <a:t>http://www.testingstandards.co.uk/bs_7925-2.htm</a:t>
            </a:r>
          </a:p>
          <a:p>
            <a:pPr algn="l"/>
            <a:r>
              <a:rPr lang="en-US" sz="1600" b="0" i="0" u="none" strike="noStrike" baseline="0" dirty="0">
                <a:latin typeface="Wingdings-Regular"/>
              </a:rPr>
              <a:t> </a:t>
            </a:r>
            <a:r>
              <a:rPr lang="en-US" sz="1800" b="0" i="0" u="none" strike="noStrike" baseline="0" dirty="0">
                <a:latin typeface="TimesNewRoman"/>
              </a:rPr>
              <a:t>IEEE 1012-2012 (IEEE Standard for System and Software Verification and</a:t>
            </a:r>
          </a:p>
          <a:p>
            <a:pPr algn="l"/>
            <a:r>
              <a:rPr lang="fr-FR" sz="1800" b="0" i="0" u="none" strike="noStrike" baseline="0" dirty="0">
                <a:latin typeface="TimesNewRoman"/>
              </a:rPr>
              <a:t>Validation): </a:t>
            </a:r>
            <a:r>
              <a:rPr lang="fr-FR" sz="1800" b="0" i="1" u="none" strike="noStrike" baseline="0" dirty="0">
                <a:latin typeface="TimesNewRoman,Italic"/>
              </a:rPr>
              <a:t>https://standards.ieee.org/findstds/standard/1012-2012.html</a:t>
            </a:r>
          </a:p>
          <a:p>
            <a:pPr algn="l"/>
            <a:endParaRPr lang="pl-PL" sz="1800" b="0" i="0" u="none" strike="noStrike" baseline="0" dirty="0">
              <a:latin typeface="TimesNewRoman"/>
            </a:endParaRPr>
          </a:p>
          <a:p>
            <a:pPr algn="l"/>
            <a:r>
              <a:rPr lang="en-US" sz="1800" b="0" i="0" u="none" strike="noStrike" baseline="0" dirty="0">
                <a:latin typeface="TimesNewRoman"/>
              </a:rPr>
              <a:t>IEEE (ang. </a:t>
            </a:r>
            <a:r>
              <a:rPr lang="en-US" sz="1800" b="0" i="1" u="none" strike="noStrike" baseline="0" dirty="0">
                <a:latin typeface="TimesNewRoman,Italic"/>
              </a:rPr>
              <a:t>Institute of Electrical and Electronics Engineers</a:t>
            </a:r>
            <a:r>
              <a:rPr lang="en-US" sz="1800" b="0" i="0" u="none" strike="noStrike" baseline="0" dirty="0">
                <a:latin typeface="TimesNewRoman"/>
              </a:rPr>
              <a:t>) to </a:t>
            </a:r>
            <a:r>
              <a:rPr lang="en-US" sz="1800" b="0" i="0" u="none" strike="noStrike" baseline="0" dirty="0" err="1">
                <a:latin typeface="TimesNewRoman"/>
              </a:rPr>
              <a:t>organizacja</a:t>
            </a:r>
            <a:r>
              <a:rPr lang="en-US" sz="1800" b="0" i="0" u="none" strike="noStrike" baseline="0" dirty="0">
                <a:latin typeface="TimesNewRoman"/>
              </a:rPr>
              <a:t> </a:t>
            </a:r>
            <a:r>
              <a:rPr lang="en-US" sz="1800" b="0" i="0" u="none" strike="noStrike" baseline="0" dirty="0" err="1">
                <a:latin typeface="TimesNewRoman"/>
              </a:rPr>
              <a:t>skupiająca</a:t>
            </a:r>
            <a:endParaRPr lang="en-US" sz="1800" b="0" i="0" u="none" strike="noStrike" baseline="0" dirty="0">
              <a:latin typeface="TimesNewRoman"/>
            </a:endParaRPr>
          </a:p>
          <a:p>
            <a:pPr algn="l"/>
            <a:r>
              <a:rPr lang="pl-PL" sz="1800" b="0" i="0" u="none" strike="noStrike" baseline="0" dirty="0">
                <a:latin typeface="TimesNewRoman"/>
              </a:rPr>
              <a:t>inżynierów elektryków i elektroników — Instytut Inżynierów Elektryków i Elektroników:</a:t>
            </a:r>
          </a:p>
          <a:p>
            <a:pPr algn="l"/>
            <a:r>
              <a:rPr lang="pl-PL" sz="1800" b="0" i="1" u="none" strike="noStrike" baseline="0" dirty="0">
                <a:latin typeface="TimesNewRoman,Italic"/>
              </a:rPr>
              <a:t>http://www.ieee.org/</a:t>
            </a:r>
            <a:r>
              <a:rPr lang="pl-PL" sz="1800" b="0" i="0" u="none" strike="noStrike" baseline="0" dirty="0">
                <a:latin typeface="TimesNewRoman"/>
              </a:rPr>
              <a:t>, </a:t>
            </a:r>
            <a:r>
              <a:rPr lang="pl-PL" sz="1800" b="0" i="1" u="none" strike="noStrike" baseline="0" dirty="0">
                <a:latin typeface="TimesNewRoman,Italic"/>
              </a:rPr>
              <a:t>http://www.ieee.pl/.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59433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0F9F8AC-0EFB-4164-8F95-D7ABE6B6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TESTOWANIA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D863714-15CE-4215-89B4-D74623BA7FC6}"/>
              </a:ext>
            </a:extLst>
          </p:cNvPr>
          <p:cNvSpPr txBox="1"/>
          <p:nvPr/>
        </p:nvSpPr>
        <p:spPr>
          <a:xfrm>
            <a:off x="495300" y="1996245"/>
            <a:ext cx="80702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Celem testowania jest wykrywanie i raportowanie błędów. </a:t>
            </a:r>
          </a:p>
          <a:p>
            <a:r>
              <a:rPr lang="pl-PL" dirty="0"/>
              <a:t>Za błąd należy uważać pomyłkę programisty, której skutkiem jest niepożądane zachowanie aplikacji. Proces testowania ujawnia odchylenia</a:t>
            </a:r>
          </a:p>
          <a:p>
            <a:r>
              <a:rPr lang="pl-PL" dirty="0"/>
              <a:t>od założonego działania systemu poprzez porównanie otrzymanego wyniku testu z oczekiwanym rezultatem. </a:t>
            </a:r>
          </a:p>
          <a:p>
            <a:endParaRPr lang="pl-PL" dirty="0"/>
          </a:p>
          <a:p>
            <a:r>
              <a:rPr lang="pl-PL" dirty="0"/>
              <a:t>Błąd w wykonywanym kodzie znajdzie swoje odwzorowanie w postaci niepoprawnego zachowania programu.</a:t>
            </a:r>
          </a:p>
        </p:txBody>
      </p:sp>
      <p:sp>
        <p:nvSpPr>
          <p:cNvPr id="7" name="Równoległobok 6">
            <a:extLst>
              <a:ext uri="{FF2B5EF4-FFF2-40B4-BE49-F238E27FC236}">
                <a16:creationId xmlns:a16="http://schemas.microsoft.com/office/drawing/2014/main" id="{DE420D87-F6E1-4994-96CB-00F6A0F7C71A}"/>
              </a:ext>
            </a:extLst>
          </p:cNvPr>
          <p:cNvSpPr/>
          <p:nvPr/>
        </p:nvSpPr>
        <p:spPr>
          <a:xfrm>
            <a:off x="642632" y="1182450"/>
            <a:ext cx="7640006" cy="289501"/>
          </a:xfrm>
          <a:prstGeom prst="parallelogram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5848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87B5350-182E-443F-9F86-D9F61D1665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/>
              <a:t>Co to jest błąd?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4B78A247-47BD-4FA8-8E18-623D2882D6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pl-PL" altLang="pl-PL" sz="1500"/>
              <a:t>Oprogramowanie nie wykonuje czegoś, co według specyfikacji powinno wykonywać.</a:t>
            </a:r>
          </a:p>
          <a:p>
            <a:pPr marL="457200" indent="-457200">
              <a:buFontTx/>
              <a:buAutoNum type="arabicPeriod"/>
            </a:pPr>
            <a:r>
              <a:rPr lang="pl-PL" altLang="pl-PL" sz="1500"/>
              <a:t>Oprogramowanie robi coś, czego według specyfikacji nie powinno robić.</a:t>
            </a:r>
          </a:p>
          <a:p>
            <a:pPr marL="457200" indent="-457200">
              <a:buFontTx/>
              <a:buAutoNum type="arabicPeriod"/>
            </a:pPr>
            <a:r>
              <a:rPr lang="pl-PL" altLang="pl-PL" sz="1500"/>
              <a:t>Oprogramowanie wykonuje coś, o czym specyfikacja w ogóle nie wspomina.</a:t>
            </a:r>
          </a:p>
          <a:p>
            <a:pPr marL="457200" indent="-457200">
              <a:buFontTx/>
              <a:buAutoNum type="arabicPeriod"/>
            </a:pPr>
            <a:r>
              <a:rPr lang="pl-PL" altLang="pl-PL" sz="1500"/>
              <a:t>Oprogramowanie nie wykonuje czegoś, o czym specyfikacja wprawdzie nie wspomina, ale powinna.</a:t>
            </a:r>
          </a:p>
          <a:p>
            <a:pPr marL="457200" indent="-457200">
              <a:buFontTx/>
              <a:buAutoNum type="arabicPeriod"/>
            </a:pPr>
            <a:r>
              <a:rPr lang="pl-PL" altLang="pl-PL" sz="1500"/>
              <a:t>Oprogramowanie jest trudne do zrozumienia, trudne do użycia, powolne albo – zdaniem testera – będzie w oczach użytkownika po prostu nieprawidłowe.</a:t>
            </a:r>
          </a:p>
        </p:txBody>
      </p:sp>
      <p:sp>
        <p:nvSpPr>
          <p:cNvPr id="2" name="Równoległobok 1">
            <a:extLst>
              <a:ext uri="{FF2B5EF4-FFF2-40B4-BE49-F238E27FC236}">
                <a16:creationId xmlns:a16="http://schemas.microsoft.com/office/drawing/2014/main" id="{8A70E093-15CB-4615-9619-C5B5174859E6}"/>
              </a:ext>
            </a:extLst>
          </p:cNvPr>
          <p:cNvSpPr/>
          <p:nvPr/>
        </p:nvSpPr>
        <p:spPr>
          <a:xfrm>
            <a:off x="829668" y="254196"/>
            <a:ext cx="7640006" cy="289501"/>
          </a:xfrm>
          <a:prstGeom prst="parallelogram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1CF89DAB-E9EE-45BE-9A93-280082C6EE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/>
              <a:t>Czemu zdarzają się błędy?</a:t>
            </a:r>
          </a:p>
        </p:txBody>
      </p:sp>
      <p:graphicFrame>
        <p:nvGraphicFramePr>
          <p:cNvPr id="8195" name="Object 3">
            <a:extLst>
              <a:ext uri="{FF2B5EF4-FFF2-40B4-BE49-F238E27FC236}">
                <a16:creationId xmlns:a16="http://schemas.microsoft.com/office/drawing/2014/main" id="{ACF2BDEA-1904-445E-BBC3-7DCDEDEF2C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7857" y="1227600"/>
          <a:ext cx="15439907" cy="8712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Wykres" r:id="rId3" imgW="18049831" imgH="10191554" progId="MSGraph.Chart.8">
                  <p:embed followColorScheme="full"/>
                </p:oleObj>
              </mc:Choice>
              <mc:Fallback>
                <p:oleObj name="Wykres" r:id="rId3" imgW="18049831" imgH="10191554" progId="MSGraph.Chart.8">
                  <p:embed followColorScheme="full"/>
                  <p:pic>
                    <p:nvPicPr>
                      <p:cNvPr id="8195" name="Object 3">
                        <a:extLst>
                          <a:ext uri="{FF2B5EF4-FFF2-40B4-BE49-F238E27FC236}">
                            <a16:creationId xmlns:a16="http://schemas.microsoft.com/office/drawing/2014/main" id="{ACF2BDEA-1904-445E-BBC3-7DCDEDEF2C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7857" y="1227600"/>
                        <a:ext cx="15439907" cy="87120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ównoległobok 1">
            <a:extLst>
              <a:ext uri="{FF2B5EF4-FFF2-40B4-BE49-F238E27FC236}">
                <a16:creationId xmlns:a16="http://schemas.microsoft.com/office/drawing/2014/main" id="{2A1A6299-CA43-4FA8-B513-B6E02227EFA1}"/>
              </a:ext>
            </a:extLst>
          </p:cNvPr>
          <p:cNvSpPr/>
          <p:nvPr/>
        </p:nvSpPr>
        <p:spPr>
          <a:xfrm>
            <a:off x="829668" y="254196"/>
            <a:ext cx="7640006" cy="289501"/>
          </a:xfrm>
          <a:prstGeom prst="parallelogram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CCCEB1E0-38B5-4285-BB66-DCAF404D97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/>
              <a:t>Koszt błędu</a:t>
            </a:r>
          </a:p>
        </p:txBody>
      </p:sp>
      <p:graphicFrame>
        <p:nvGraphicFramePr>
          <p:cNvPr id="9219" name="Object 3">
            <a:extLst>
              <a:ext uri="{FF2B5EF4-FFF2-40B4-BE49-F238E27FC236}">
                <a16:creationId xmlns:a16="http://schemas.microsoft.com/office/drawing/2014/main" id="{15A4A980-AF7D-4C69-925E-5C23FACD72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6892" y="1269208"/>
          <a:ext cx="16038759" cy="8000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Wykres" r:id="rId3" imgW="15239646" imgH="10168222" progId="MSGraph.Chart.8">
                  <p:embed followColorScheme="full"/>
                </p:oleObj>
              </mc:Choice>
              <mc:Fallback>
                <p:oleObj name="Wykres" r:id="rId3" imgW="15239646" imgH="10168222" progId="MSGraph.Chart.8">
                  <p:embed followColorScheme="full"/>
                  <p:pic>
                    <p:nvPicPr>
                      <p:cNvPr id="9219" name="Object 3">
                        <a:extLst>
                          <a:ext uri="{FF2B5EF4-FFF2-40B4-BE49-F238E27FC236}">
                            <a16:creationId xmlns:a16="http://schemas.microsoft.com/office/drawing/2014/main" id="{15A4A980-AF7D-4C69-925E-5C23FACD72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892" y="1269208"/>
                        <a:ext cx="16038759" cy="80006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ównoległobok 1">
            <a:extLst>
              <a:ext uri="{FF2B5EF4-FFF2-40B4-BE49-F238E27FC236}">
                <a16:creationId xmlns:a16="http://schemas.microsoft.com/office/drawing/2014/main" id="{5D24FE21-D41B-4641-BBA9-C75613B0F7D5}"/>
              </a:ext>
            </a:extLst>
          </p:cNvPr>
          <p:cNvSpPr/>
          <p:nvPr/>
        </p:nvSpPr>
        <p:spPr>
          <a:xfrm>
            <a:off x="829668" y="254196"/>
            <a:ext cx="7640006" cy="289501"/>
          </a:xfrm>
          <a:prstGeom prst="parallelogram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A0900131-5C23-4DAF-A1C7-DB004089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Wykrywanie błędów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ED7D7DF-9179-47A9-8A25-262189DB33E1}"/>
              </a:ext>
            </a:extLst>
          </p:cNvPr>
          <p:cNvSpPr txBox="1"/>
          <p:nvPr/>
        </p:nvSpPr>
        <p:spPr>
          <a:xfrm>
            <a:off x="997527" y="2433471"/>
            <a:ext cx="68060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Podstawowa prawda o testowaniu mówi, że testy nie są w stanie udowodnić, iż w aplikacji błędów nie ma. </a:t>
            </a:r>
          </a:p>
          <a:p>
            <a:endParaRPr lang="pl-PL" dirty="0"/>
          </a:p>
          <a:p>
            <a:r>
              <a:rPr lang="pl-PL" dirty="0"/>
              <a:t>Testy wykrywają błędy, ale nie udowadniają bezbłędności programu, nawet jeżeli wszystkie założone przypadki testowe zostaną zakończone pozytywnie.</a:t>
            </a:r>
          </a:p>
        </p:txBody>
      </p:sp>
      <p:sp>
        <p:nvSpPr>
          <p:cNvPr id="7" name="Równoległobok 6">
            <a:extLst>
              <a:ext uri="{FF2B5EF4-FFF2-40B4-BE49-F238E27FC236}">
                <a16:creationId xmlns:a16="http://schemas.microsoft.com/office/drawing/2014/main" id="{44D07B86-2E1F-4EEB-BCE6-00B38B68CCCD}"/>
              </a:ext>
            </a:extLst>
          </p:cNvPr>
          <p:cNvSpPr/>
          <p:nvPr/>
        </p:nvSpPr>
        <p:spPr>
          <a:xfrm>
            <a:off x="580547" y="1421441"/>
            <a:ext cx="7640006" cy="289501"/>
          </a:xfrm>
          <a:prstGeom prst="parallelogram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93026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EB2B3C0-0E6C-45C6-94D9-267C7BA10A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685800"/>
            <a:ext cx="5829300" cy="857250"/>
          </a:xfrm>
        </p:spPr>
        <p:txBody>
          <a:bodyPr/>
          <a:lstStyle/>
          <a:p>
            <a:pPr eaLnBrk="1" hangingPunct="1"/>
            <a:r>
              <a:rPr lang="pl-PL" altLang="pl-PL"/>
              <a:t>Dlaczego, nie da się całkowicie przetestować oprogramowania.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F94FCF59-CFDD-49C2-B9C6-AD6DC7CC88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0200" y="2228850"/>
            <a:ext cx="5829300" cy="1771650"/>
          </a:xfrm>
        </p:spPr>
        <p:txBody>
          <a:bodyPr/>
          <a:lstStyle/>
          <a:p>
            <a:pPr eaLnBrk="1" hangingPunct="1"/>
            <a:r>
              <a:rPr lang="pl-PL" altLang="pl-PL" sz="1500"/>
              <a:t>Liczba możliwych danych wejściowych jest ogromna</a:t>
            </a:r>
          </a:p>
          <a:p>
            <a:pPr eaLnBrk="1" hangingPunct="1"/>
            <a:r>
              <a:rPr lang="pl-PL" altLang="pl-PL" sz="1500"/>
              <a:t>Liczba możliwych danych wyjsciowych jest ogromna</a:t>
            </a:r>
          </a:p>
          <a:p>
            <a:pPr eaLnBrk="1" hangingPunct="1"/>
            <a:r>
              <a:rPr lang="pl-PL" altLang="pl-PL" sz="1500"/>
              <a:t>Liczba możliwych sciezek prowadzących przez program jest ogromna</a:t>
            </a:r>
          </a:p>
          <a:p>
            <a:pPr eaLnBrk="1" hangingPunct="1"/>
            <a:r>
              <a:rPr lang="pl-PL" altLang="pl-PL" sz="1500"/>
              <a:t>Specyfikajca wymagań jest subiektywna: można powiedzieć, że o błędzie decyduje obserwator, nie autor</a:t>
            </a:r>
          </a:p>
        </p:txBody>
      </p:sp>
      <p:sp>
        <p:nvSpPr>
          <p:cNvPr id="2" name="Równoległobok 1">
            <a:extLst>
              <a:ext uri="{FF2B5EF4-FFF2-40B4-BE49-F238E27FC236}">
                <a16:creationId xmlns:a16="http://schemas.microsoft.com/office/drawing/2014/main" id="{C29D51A9-1B6A-428F-AC57-ADF7AE571DBA}"/>
              </a:ext>
            </a:extLst>
          </p:cNvPr>
          <p:cNvSpPr/>
          <p:nvPr/>
        </p:nvSpPr>
        <p:spPr>
          <a:xfrm>
            <a:off x="642632" y="254196"/>
            <a:ext cx="7640006" cy="289501"/>
          </a:xfrm>
          <a:prstGeom prst="parallelogram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E5C24C64-2A5A-4F46-8FFB-1682F533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Opóźnienia w testowaniu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5F85CEB-15BE-41B4-8460-5743DAF0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125" y="1969582"/>
            <a:ext cx="6939376" cy="2633553"/>
          </a:xfrm>
          <a:prstGeom prst="rect">
            <a:avLst/>
          </a:prstGeom>
        </p:spPr>
      </p:pic>
      <p:sp>
        <p:nvSpPr>
          <p:cNvPr id="7" name="Równoległobok 6">
            <a:extLst>
              <a:ext uri="{FF2B5EF4-FFF2-40B4-BE49-F238E27FC236}">
                <a16:creationId xmlns:a16="http://schemas.microsoft.com/office/drawing/2014/main" id="{9E684960-F270-4F4D-B636-6B0D6634099E}"/>
              </a:ext>
            </a:extLst>
          </p:cNvPr>
          <p:cNvSpPr/>
          <p:nvPr/>
        </p:nvSpPr>
        <p:spPr>
          <a:xfrm>
            <a:off x="711904" y="1240973"/>
            <a:ext cx="7640006" cy="289501"/>
          </a:xfrm>
          <a:prstGeom prst="parallelogram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9676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Centrum Szkoleniowe Comarch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893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0E7BBE14-E408-4BC3-AE9F-4D9CA3C34E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742950"/>
            <a:ext cx="5829300" cy="857250"/>
          </a:xfrm>
        </p:spPr>
        <p:txBody>
          <a:bodyPr/>
          <a:lstStyle/>
          <a:p>
            <a:pPr eaLnBrk="1" hangingPunct="1"/>
            <a:r>
              <a:rPr lang="pl-PL" altLang="pl-PL"/>
              <a:t>Nie wszystkie znalezione błędy zostają naprawione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D89248E2-76DD-4DEC-8041-EFB4A64ED9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57350" y="1885950"/>
            <a:ext cx="5829300" cy="1771650"/>
          </a:xfrm>
        </p:spPr>
        <p:txBody>
          <a:bodyPr/>
          <a:lstStyle/>
          <a:p>
            <a:pPr eaLnBrk="1" hangingPunct="1"/>
            <a:r>
              <a:rPr lang="pl-PL" altLang="pl-PL" sz="1500"/>
              <a:t>Brak czasu.</a:t>
            </a:r>
          </a:p>
          <a:p>
            <a:pPr eaLnBrk="1" hangingPunct="1"/>
            <a:r>
              <a:rPr lang="pl-PL" altLang="pl-PL" sz="1500"/>
              <a:t>Właściwie to nie jest błąd.</a:t>
            </a:r>
          </a:p>
          <a:p>
            <a:pPr eaLnBrk="1" hangingPunct="1"/>
            <a:r>
              <a:rPr lang="pl-PL" altLang="pl-PL" sz="1500"/>
              <a:t>Zbyt wielkie ryzyko próby naprawy</a:t>
            </a:r>
          </a:p>
          <a:p>
            <a:pPr eaLnBrk="1" hangingPunct="1"/>
            <a:r>
              <a:rPr lang="pl-PL" altLang="pl-PL" sz="1500"/>
              <a:t>Po prostu nie warto</a:t>
            </a:r>
          </a:p>
        </p:txBody>
      </p:sp>
      <p:sp>
        <p:nvSpPr>
          <p:cNvPr id="2" name="Równoległobok 1">
            <a:extLst>
              <a:ext uri="{FF2B5EF4-FFF2-40B4-BE49-F238E27FC236}">
                <a16:creationId xmlns:a16="http://schemas.microsoft.com/office/drawing/2014/main" id="{9F3B1D4D-FCCB-44CC-9432-7B060598A7F5}"/>
              </a:ext>
            </a:extLst>
          </p:cNvPr>
          <p:cNvSpPr/>
          <p:nvPr/>
        </p:nvSpPr>
        <p:spPr>
          <a:xfrm>
            <a:off x="829668" y="254196"/>
            <a:ext cx="7640006" cy="289501"/>
          </a:xfrm>
          <a:prstGeom prst="parallelogram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DB131F14-AE35-40B7-A3CA-07765A640E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/>
              <a:t>Dokumentacja testu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CF1A83D-7639-4D91-8D2E-C328E27980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l-PL" altLang="pl-PL" sz="1500"/>
              <a:t>Plan testu</a:t>
            </a:r>
          </a:p>
          <a:p>
            <a:pPr eaLnBrk="1" hangingPunct="1"/>
            <a:r>
              <a:rPr lang="pl-PL" altLang="pl-PL" sz="1500"/>
              <a:t>Lista zadań testowych</a:t>
            </a:r>
          </a:p>
          <a:p>
            <a:pPr eaLnBrk="1" hangingPunct="1"/>
            <a:r>
              <a:rPr lang="pl-PL" altLang="pl-PL" sz="1500"/>
              <a:t>Raporty o błędach</a:t>
            </a:r>
          </a:p>
          <a:p>
            <a:pPr eaLnBrk="1" hangingPunct="1"/>
            <a:r>
              <a:rPr lang="pl-PL" altLang="pl-PL" sz="1500"/>
              <a:t>Wyniki pomiarów, dane statystyczne, podsumowania</a:t>
            </a:r>
          </a:p>
        </p:txBody>
      </p:sp>
      <p:sp>
        <p:nvSpPr>
          <p:cNvPr id="2" name="Równoległobok 1">
            <a:extLst>
              <a:ext uri="{FF2B5EF4-FFF2-40B4-BE49-F238E27FC236}">
                <a16:creationId xmlns:a16="http://schemas.microsoft.com/office/drawing/2014/main" id="{4798BD1E-DF27-4BA0-9B77-4D00460E8A2D}"/>
              </a:ext>
            </a:extLst>
          </p:cNvPr>
          <p:cNvSpPr/>
          <p:nvPr/>
        </p:nvSpPr>
        <p:spPr>
          <a:xfrm>
            <a:off x="829668" y="254196"/>
            <a:ext cx="7640006" cy="289501"/>
          </a:xfrm>
          <a:prstGeom prst="parallelogram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01EE5C2-8B68-428B-9757-92185BC58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400050"/>
            <a:ext cx="5829300" cy="857250"/>
          </a:xfrm>
        </p:spPr>
        <p:txBody>
          <a:bodyPr/>
          <a:lstStyle/>
          <a:p>
            <a:pPr eaLnBrk="1" hangingPunct="1"/>
            <a:r>
              <a:rPr lang="pl-PL" altLang="pl-PL"/>
              <a:t>Rodzaje testów</a:t>
            </a:r>
          </a:p>
        </p:txBody>
      </p:sp>
      <p:sp>
        <p:nvSpPr>
          <p:cNvPr id="17411" name="Text Box 3">
            <a:extLst>
              <a:ext uri="{FF2B5EF4-FFF2-40B4-BE49-F238E27FC236}">
                <a16:creationId xmlns:a16="http://schemas.microsoft.com/office/drawing/2014/main" id="{127C5823-7575-4AB2-9137-CD018ABA6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9460" y="1268016"/>
            <a:ext cx="4544257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l-PL" altLang="pl-PL" sz="1500">
                <a:solidFill>
                  <a:schemeClr val="tx2"/>
                </a:solidFill>
                <a:latin typeface="Times New Roman CE" panose="02020603050405020304" pitchFamily="18" charset="0"/>
              </a:rPr>
              <a:t>Testy można klasyfikować z różnych punktów widzenia:</a:t>
            </a: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0684BC49-D6E4-4D93-9CE8-B0FDF476A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229" y="1777604"/>
            <a:ext cx="6020990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pl-PL" altLang="pl-PL" sz="1500" b="1">
                <a:solidFill>
                  <a:schemeClr val="tx2"/>
                </a:solidFill>
                <a:latin typeface="Times New Roman CE" panose="02020603050405020304" pitchFamily="18" charset="0"/>
              </a:rPr>
              <a:t>  Wykrywanie błędów</a:t>
            </a:r>
            <a:r>
              <a:rPr lang="pl-PL" altLang="pl-PL" sz="1500">
                <a:solidFill>
                  <a:schemeClr val="tx2"/>
                </a:solidFill>
                <a:latin typeface="Times New Roman CE" panose="02020603050405020304" pitchFamily="18" charset="0"/>
              </a:rPr>
              <a:t>, czyli testy, których głównym celem jest wykrycie jak największej liczby błędów w programie</a:t>
            </a:r>
          </a:p>
          <a:p>
            <a:pPr>
              <a:spcBef>
                <a:spcPct val="0"/>
              </a:spcBef>
              <a:buFontTx/>
              <a:buNone/>
            </a:pPr>
            <a:endParaRPr lang="pl-PL" altLang="pl-PL" sz="1500">
              <a:solidFill>
                <a:schemeClr val="tx2"/>
              </a:solidFill>
              <a:latin typeface="Times New Roman CE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pl-PL" altLang="pl-PL" sz="1500" b="1">
                <a:solidFill>
                  <a:schemeClr val="tx2"/>
                </a:solidFill>
                <a:latin typeface="Times New Roman CE" panose="02020603050405020304" pitchFamily="18" charset="0"/>
              </a:rPr>
              <a:t>  Testy statystyczne</a:t>
            </a:r>
            <a:r>
              <a:rPr lang="pl-PL" altLang="pl-PL" sz="1500">
                <a:solidFill>
                  <a:schemeClr val="tx2"/>
                </a:solidFill>
                <a:latin typeface="Times New Roman CE" panose="02020603050405020304" pitchFamily="18" charset="0"/>
              </a:rPr>
              <a:t>, których celem jest wykrycie przyczyn najczęstszych błędnych wykonań oraz ocena niezawodności systemu.</a:t>
            </a:r>
          </a:p>
        </p:txBody>
      </p:sp>
      <p:sp>
        <p:nvSpPr>
          <p:cNvPr id="17413" name="Text Box 5">
            <a:extLst>
              <a:ext uri="{FF2B5EF4-FFF2-40B4-BE49-F238E27FC236}">
                <a16:creationId xmlns:a16="http://schemas.microsoft.com/office/drawing/2014/main" id="{338CFDC3-241B-4CFD-98BE-FF70B0925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9460" y="3198019"/>
            <a:ext cx="574388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l-PL" altLang="pl-PL" sz="1500">
                <a:solidFill>
                  <a:schemeClr val="tx2"/>
                </a:solidFill>
                <a:latin typeface="Times New Roman CE" panose="02020603050405020304" pitchFamily="18" charset="0"/>
              </a:rPr>
              <a:t>Z punktu widzenia techniki wykonywania testów można je podzielić na:</a:t>
            </a:r>
          </a:p>
        </p:txBody>
      </p:sp>
      <p:sp>
        <p:nvSpPr>
          <p:cNvPr id="17414" name="Text Box 6">
            <a:extLst>
              <a:ext uri="{FF2B5EF4-FFF2-40B4-BE49-F238E27FC236}">
                <a16:creationId xmlns:a16="http://schemas.microsoft.com/office/drawing/2014/main" id="{C5735879-699B-4E5F-97DC-1ECF644B6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228" y="3633788"/>
            <a:ext cx="603289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pl-PL" altLang="pl-PL" sz="1500" b="1">
                <a:solidFill>
                  <a:schemeClr val="tx2"/>
                </a:solidFill>
                <a:latin typeface="Times New Roman CE" panose="02020603050405020304" pitchFamily="18" charset="0"/>
              </a:rPr>
              <a:t>  Testy dynamiczne</a:t>
            </a:r>
            <a:r>
              <a:rPr lang="pl-PL" altLang="pl-PL" sz="1500">
                <a:solidFill>
                  <a:schemeClr val="tx2"/>
                </a:solidFill>
                <a:latin typeface="Times New Roman CE" panose="02020603050405020304" pitchFamily="18" charset="0"/>
              </a:rPr>
              <a:t>, które polegają na wykonywaniu (fragmentów) programu i porównywaniu uzyskanych wyników z wynikami poprawnymi.</a:t>
            </a:r>
          </a:p>
          <a:p>
            <a:pPr>
              <a:spcBef>
                <a:spcPct val="0"/>
              </a:spcBef>
            </a:pPr>
            <a:endParaRPr lang="pl-PL" altLang="pl-PL" sz="1500">
              <a:solidFill>
                <a:schemeClr val="tx2"/>
              </a:solidFill>
              <a:latin typeface="Times New Roman CE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pl-PL" altLang="pl-PL" sz="1500" b="1">
                <a:solidFill>
                  <a:schemeClr val="tx2"/>
                </a:solidFill>
                <a:latin typeface="Times New Roman CE" panose="02020603050405020304" pitchFamily="18" charset="0"/>
              </a:rPr>
              <a:t>  Testy statyczne</a:t>
            </a:r>
            <a:r>
              <a:rPr lang="pl-PL" altLang="pl-PL" sz="1500">
                <a:solidFill>
                  <a:schemeClr val="tx2"/>
                </a:solidFill>
                <a:latin typeface="Times New Roman CE" panose="02020603050405020304" pitchFamily="18" charset="0"/>
              </a:rPr>
              <a:t>, oparte na analizie kodu</a:t>
            </a:r>
          </a:p>
        </p:txBody>
      </p:sp>
      <p:sp>
        <p:nvSpPr>
          <p:cNvPr id="2" name="Równoległobok 1">
            <a:extLst>
              <a:ext uri="{FF2B5EF4-FFF2-40B4-BE49-F238E27FC236}">
                <a16:creationId xmlns:a16="http://schemas.microsoft.com/office/drawing/2014/main" id="{71203E14-582C-4FEF-A578-303118936E92}"/>
              </a:ext>
            </a:extLst>
          </p:cNvPr>
          <p:cNvSpPr/>
          <p:nvPr/>
        </p:nvSpPr>
        <p:spPr>
          <a:xfrm>
            <a:off x="829668" y="254196"/>
            <a:ext cx="7640006" cy="289501"/>
          </a:xfrm>
          <a:prstGeom prst="parallelogram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CEF51329-A24A-4C40-A2E1-BE533D6BC4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342900"/>
            <a:ext cx="5829300" cy="857250"/>
          </a:xfrm>
        </p:spPr>
        <p:txBody>
          <a:bodyPr/>
          <a:lstStyle/>
          <a:p>
            <a:pPr eaLnBrk="1" hangingPunct="1"/>
            <a:r>
              <a:rPr lang="pl-PL" altLang="pl-PL"/>
              <a:t>Wykrywanie błędów</a:t>
            </a:r>
            <a:endParaRPr lang="pl-PL" altLang="pl-PL">
              <a:latin typeface="Times New Roman CE" panose="02020603050405020304" pitchFamily="18" charset="0"/>
            </a:endParaRP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F019F2C2-AA6D-45BD-843F-F4D08EE52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1431131"/>
            <a:ext cx="5943600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l-PL" altLang="pl-PL" sz="1500">
                <a:solidFill>
                  <a:schemeClr val="tx2"/>
                </a:solidFill>
                <a:latin typeface="Times New Roman CE" panose="02020603050405020304" pitchFamily="18" charset="0"/>
              </a:rPr>
              <a:t>Dynamiczne testy zorientowane na wykrywanie błędów dzieli się na:</a:t>
            </a:r>
          </a:p>
          <a:p>
            <a:pPr>
              <a:spcBef>
                <a:spcPct val="0"/>
              </a:spcBef>
              <a:buFontTx/>
              <a:buNone/>
            </a:pPr>
            <a:endParaRPr lang="pl-PL" altLang="pl-PL" sz="1500">
              <a:solidFill>
                <a:schemeClr val="tx2"/>
              </a:solidFill>
              <a:latin typeface="Times New Roman CE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l-PL" altLang="pl-PL" sz="1500" b="1">
                <a:solidFill>
                  <a:schemeClr val="tx2"/>
                </a:solidFill>
                <a:latin typeface="Times New Roman CE" panose="02020603050405020304" pitchFamily="18" charset="0"/>
              </a:rPr>
              <a:t>Testy funkcjonalne</a:t>
            </a:r>
            <a:r>
              <a:rPr lang="pl-PL" altLang="pl-PL" sz="1500">
                <a:solidFill>
                  <a:schemeClr val="tx2"/>
                </a:solidFill>
                <a:latin typeface="Times New Roman CE" panose="02020603050405020304" pitchFamily="18" charset="0"/>
              </a:rPr>
              <a:t> (</a:t>
            </a:r>
            <a:r>
              <a:rPr lang="pl-PL" altLang="pl-PL" sz="1500" i="1">
                <a:solidFill>
                  <a:schemeClr val="tx2"/>
                </a:solidFill>
                <a:latin typeface="Times New Roman CE" panose="02020603050405020304" pitchFamily="18" charset="0"/>
              </a:rPr>
              <a:t>czarnej skrzynki</a:t>
            </a:r>
            <a:r>
              <a:rPr lang="pl-PL" altLang="pl-PL" sz="1500">
                <a:solidFill>
                  <a:schemeClr val="tx2"/>
                </a:solidFill>
                <a:latin typeface="Times New Roman CE" panose="02020603050405020304" pitchFamily="18" charset="0"/>
              </a:rPr>
              <a:t>), które zakładają znajomość jedynie wymagań wobec testowanej funkcji. System jest traktowany jako czarna skrzynka, która w nieznany sposób realizuje wykonywane funkcje. Wprowadzamy dane wejściowe i sprawdzamy co się pojawia na wyjściu. Testy powinny wykonywać osoby, które nie były zaangażowane w realizację testowanych fragmentów systemu. </a:t>
            </a:r>
          </a:p>
          <a:p>
            <a:pPr>
              <a:spcBef>
                <a:spcPct val="0"/>
              </a:spcBef>
              <a:buFontTx/>
              <a:buNone/>
            </a:pPr>
            <a:endParaRPr lang="pl-PL" altLang="pl-PL" sz="1500">
              <a:solidFill>
                <a:schemeClr val="tx2"/>
              </a:solidFill>
              <a:latin typeface="Times New Roman CE" panose="02020603050405020304" pitchFamily="18" charset="0"/>
            </a:endParaRPr>
          </a:p>
        </p:txBody>
      </p:sp>
      <p:pic>
        <p:nvPicPr>
          <p:cNvPr id="18436" name="Picture 4" descr="czarna-biała">
            <a:extLst>
              <a:ext uri="{FF2B5EF4-FFF2-40B4-BE49-F238E27FC236}">
                <a16:creationId xmlns:a16="http://schemas.microsoft.com/office/drawing/2014/main" id="{E348E8E3-6040-4046-AD67-66DECC715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224" y="3165816"/>
            <a:ext cx="3033926" cy="1887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 Box 5">
            <a:extLst>
              <a:ext uri="{FF2B5EF4-FFF2-40B4-BE49-F238E27FC236}">
                <a16:creationId xmlns:a16="http://schemas.microsoft.com/office/drawing/2014/main" id="{545F88AB-91DF-4E5F-8599-70614E885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901" y="3600450"/>
            <a:ext cx="3278981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l-PL" altLang="pl-PL" sz="1500" b="1">
                <a:solidFill>
                  <a:schemeClr val="tx2"/>
                </a:solidFill>
                <a:latin typeface="Times New Roman CE" panose="02020603050405020304" pitchFamily="18" charset="0"/>
              </a:rPr>
              <a:t>Testy strukturalne</a:t>
            </a:r>
            <a:r>
              <a:rPr lang="pl-PL" altLang="pl-PL" sz="1500">
                <a:solidFill>
                  <a:schemeClr val="tx2"/>
                </a:solidFill>
                <a:latin typeface="Times New Roman CE" panose="02020603050405020304" pitchFamily="18" charset="0"/>
              </a:rPr>
              <a:t> (</a:t>
            </a:r>
            <a:r>
              <a:rPr lang="pl-PL" altLang="pl-PL" sz="1500" i="1">
                <a:solidFill>
                  <a:schemeClr val="tx2"/>
                </a:solidFill>
                <a:latin typeface="Times New Roman CE" panose="02020603050405020304" pitchFamily="18" charset="0"/>
              </a:rPr>
              <a:t>szklanej skrzynki</a:t>
            </a:r>
            <a:r>
              <a:rPr lang="pl-PL" altLang="pl-PL" sz="1500">
                <a:solidFill>
                  <a:schemeClr val="tx2"/>
                </a:solidFill>
                <a:latin typeface="Times New Roman CE" panose="02020603050405020304" pitchFamily="18" charset="0"/>
              </a:rPr>
              <a:t>), które zakładają znajomość sposobu implementacji testowanych funkcji.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/>
          </a:p>
        </p:txBody>
      </p:sp>
      <p:sp>
        <p:nvSpPr>
          <p:cNvPr id="2" name="Równoległobok 1">
            <a:extLst>
              <a:ext uri="{FF2B5EF4-FFF2-40B4-BE49-F238E27FC236}">
                <a16:creationId xmlns:a16="http://schemas.microsoft.com/office/drawing/2014/main" id="{AA60A184-6DBA-4F46-891E-70BFD0B3DE57}"/>
              </a:ext>
            </a:extLst>
          </p:cNvPr>
          <p:cNvSpPr/>
          <p:nvPr/>
        </p:nvSpPr>
        <p:spPr>
          <a:xfrm>
            <a:off x="829668" y="254196"/>
            <a:ext cx="7640006" cy="289501"/>
          </a:xfrm>
          <a:prstGeom prst="parallelogram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4806D4B-2C47-43AB-AAB7-476886A0644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1466996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Oprogramowanie poddawane jest testowaniu w celu zminimalizowania ryzyka wystąpienia błędów w środowisku produkcyjnym. Jakość to termin opisujący istotne cechy, które wyróżniają produkt w sposób szczególny — zarówno negatywny, jak i pozytywny.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AFB6E79A-AB15-416F-8CFB-CAB0282F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MIARA JAKOŚCI OPROGRAMOWANIA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58B0E72-C8A0-446F-90A0-014CCF973744}"/>
              </a:ext>
            </a:extLst>
          </p:cNvPr>
          <p:cNvSpPr txBox="1"/>
          <p:nvPr/>
        </p:nvSpPr>
        <p:spPr>
          <a:xfrm>
            <a:off x="457200" y="2571750"/>
            <a:ext cx="83473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Podstawowym parametrem oceny – </a:t>
            </a:r>
            <a:r>
              <a:rPr lang="pl-PL" b="1" dirty="0">
                <a:solidFill>
                  <a:srgbClr val="C00000"/>
                </a:solidFill>
              </a:rPr>
              <a:t>pierwsze kryterium </a:t>
            </a:r>
            <a:r>
              <a:rPr lang="pl-PL" dirty="0"/>
              <a:t>-  jest to kryterium ilościowe opisujące proporcję błędów wykrytych w fazie produkcji oprogramowania do liczby zgłoszeń ujawnionych w środowisku zewnętrznym (po zakończeniu procesu produkcji w fazie odbiorczej).</a:t>
            </a:r>
          </a:p>
        </p:txBody>
      </p:sp>
    </p:spTree>
    <p:extLst>
      <p:ext uri="{BB962C8B-B14F-4D97-AF65-F5344CB8AC3E}">
        <p14:creationId xmlns:p14="http://schemas.microsoft.com/office/powerpoint/2010/main" val="2300583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55FB61CE-FB47-4015-A898-7124A3A5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Kryteria jakości oprogramowania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1E4F8D3-7CA0-4A3C-9B58-D3CC849A7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89" y="1266064"/>
            <a:ext cx="3810111" cy="2934998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BFA391C9-3DC9-4953-8420-7F1F6107E435}"/>
              </a:ext>
            </a:extLst>
          </p:cNvPr>
          <p:cNvSpPr txBox="1"/>
          <p:nvPr/>
        </p:nvSpPr>
        <p:spPr>
          <a:xfrm>
            <a:off x="5571132" y="1553421"/>
            <a:ext cx="2986805" cy="24607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pl-PL" sz="1700" b="1" dirty="0">
                <a:solidFill>
                  <a:srgbClr val="C00000"/>
                </a:solidFill>
              </a:rPr>
              <a:t>Drugie kryterium </a:t>
            </a:r>
            <a:r>
              <a:rPr lang="pl-PL" sz="1700" dirty="0"/>
              <a:t>- Uwzględnienie wag błędów, w zależności od istotności i krytyczności błędów.</a:t>
            </a:r>
          </a:p>
        </p:txBody>
      </p:sp>
    </p:spTree>
    <p:extLst>
      <p:ext uri="{BB962C8B-B14F-4D97-AF65-F5344CB8AC3E}">
        <p14:creationId xmlns:p14="http://schemas.microsoft.com/office/powerpoint/2010/main" val="1593661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D3975404-31F6-43F8-9940-D7314D96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Markery jakości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63164E6-C159-4D89-985D-D1CE8F82C0E5}"/>
              </a:ext>
            </a:extLst>
          </p:cNvPr>
          <p:cNvSpPr txBox="1"/>
          <p:nvPr/>
        </p:nvSpPr>
        <p:spPr>
          <a:xfrm>
            <a:off x="865910" y="1622034"/>
            <a:ext cx="59124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sz="1600" b="0" i="0" u="none" strike="noStrike" baseline="0" dirty="0">
                <a:latin typeface="Wingdings-Regular"/>
              </a:rPr>
              <a:t> </a:t>
            </a:r>
            <a:r>
              <a:rPr lang="pl-PL" sz="1800" b="0" i="0" u="none" strike="noStrike" baseline="0" dirty="0">
                <a:latin typeface="TimesNewRoman"/>
              </a:rPr>
              <a:t>funkcjonalność (poziom zaspokojenia potrzeb klienta),</a:t>
            </a:r>
          </a:p>
          <a:p>
            <a:pPr algn="l"/>
            <a:r>
              <a:rPr lang="pl-PL" sz="1600" b="0" i="0" u="none" strike="noStrike" baseline="0" dirty="0">
                <a:latin typeface="Wingdings-Regular"/>
              </a:rPr>
              <a:t> </a:t>
            </a:r>
            <a:r>
              <a:rPr lang="pl-PL" sz="1800" b="0" i="0" u="none" strike="noStrike" baseline="0" dirty="0">
                <a:latin typeface="TimesNewRoman"/>
              </a:rPr>
              <a:t>niezawodność,</a:t>
            </a:r>
          </a:p>
          <a:p>
            <a:pPr algn="l"/>
            <a:r>
              <a:rPr lang="pl-PL" sz="1600" b="0" i="0" u="none" strike="noStrike" baseline="0" dirty="0">
                <a:latin typeface="Wingdings-Regular"/>
              </a:rPr>
              <a:t> </a:t>
            </a:r>
            <a:r>
              <a:rPr lang="pl-PL" sz="1800" b="0" i="0" u="none" strike="noStrike" baseline="0" dirty="0">
                <a:latin typeface="TimesNewRoman"/>
              </a:rPr>
              <a:t>przenośność i łatwość instalacji,</a:t>
            </a:r>
          </a:p>
          <a:p>
            <a:pPr algn="l"/>
            <a:r>
              <a:rPr lang="pl-PL" sz="1600" b="0" i="0" u="none" strike="noStrike" baseline="0" dirty="0">
                <a:latin typeface="Wingdings-Regular"/>
              </a:rPr>
              <a:t> </a:t>
            </a:r>
            <a:r>
              <a:rPr lang="pl-PL" sz="1800" b="0" i="0" u="none" strike="noStrike" baseline="0" dirty="0">
                <a:latin typeface="TimesNewRoman"/>
              </a:rPr>
              <a:t>łatwość utrzymania,</a:t>
            </a:r>
          </a:p>
          <a:p>
            <a:pPr algn="l"/>
            <a:r>
              <a:rPr lang="pl-PL" sz="1600" b="0" i="0" u="none" strike="noStrike" baseline="0" dirty="0">
                <a:latin typeface="Wingdings-Regular"/>
              </a:rPr>
              <a:t> </a:t>
            </a:r>
            <a:r>
              <a:rPr lang="pl-PL" sz="1800" b="0" i="0" u="none" strike="noStrike" baseline="0" dirty="0">
                <a:latin typeface="TimesNewRoman"/>
              </a:rPr>
              <a:t>wydajność,</a:t>
            </a:r>
          </a:p>
          <a:p>
            <a:pPr algn="l"/>
            <a:r>
              <a:rPr lang="pl-PL" sz="1600" b="0" i="0" u="none" strike="noStrike" baseline="0" dirty="0">
                <a:latin typeface="Wingdings-Regular"/>
              </a:rPr>
              <a:t> </a:t>
            </a:r>
            <a:r>
              <a:rPr lang="pl-PL" sz="1800" b="0" i="0" u="none" strike="noStrike" baseline="0" dirty="0">
                <a:latin typeface="TimesNewRoman"/>
              </a:rPr>
              <a:t>ergonomia i łatwość obsługi (ang. </a:t>
            </a:r>
            <a:r>
              <a:rPr lang="pl-PL" sz="1800" b="0" i="1" u="none" strike="noStrike" baseline="0" dirty="0" err="1">
                <a:latin typeface="TimesNewRoman,Italic"/>
              </a:rPr>
              <a:t>usability</a:t>
            </a:r>
            <a:r>
              <a:rPr lang="pl-PL" sz="1800" b="0" i="0" u="none" strike="noStrike" baseline="0" dirty="0">
                <a:latin typeface="TimesNewRoman"/>
              </a:rPr>
              <a:t>),</a:t>
            </a:r>
          </a:p>
          <a:p>
            <a:pPr algn="l"/>
            <a:r>
              <a:rPr lang="pl-PL" sz="1600" b="0" i="0" u="none" strike="noStrike" baseline="0" dirty="0">
                <a:latin typeface="Wingdings-Regular"/>
              </a:rPr>
              <a:t> </a:t>
            </a:r>
            <a:r>
              <a:rPr lang="pl-PL" sz="1800" b="0" i="0" u="none" strike="noStrike" baseline="0" dirty="0">
                <a:latin typeface="TimesNewRoman"/>
              </a:rPr>
              <a:t>użyteczność dokumentacji,</a:t>
            </a:r>
          </a:p>
          <a:p>
            <a:pPr algn="l"/>
            <a:r>
              <a:rPr lang="pl-PL" sz="1600" b="0" i="0" u="none" strike="noStrike" baseline="0" dirty="0">
                <a:latin typeface="Wingdings-Regular"/>
              </a:rPr>
              <a:t> </a:t>
            </a:r>
            <a:r>
              <a:rPr lang="pl-PL" sz="1800" b="0" i="0" u="none" strike="noStrike" baseline="0" dirty="0">
                <a:latin typeface="TimesNewRoman"/>
              </a:rPr>
              <a:t>podatność na rozwój.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01219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FECE2AD-1B11-4669-8AFA-22DA079BB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różnych typów aplikacji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CFE90EB-4C8E-45EF-B1B6-5F14A23659C0}"/>
              </a:ext>
            </a:extLst>
          </p:cNvPr>
          <p:cNvSpPr txBox="1"/>
          <p:nvPr/>
        </p:nvSpPr>
        <p:spPr>
          <a:xfrm>
            <a:off x="1735282" y="2130136"/>
            <a:ext cx="5555673" cy="15205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pl-PL" sz="4000" dirty="0"/>
              <a:t>Testowanie aplikacji</a:t>
            </a:r>
          </a:p>
        </p:txBody>
      </p:sp>
    </p:spTree>
    <p:extLst>
      <p:ext uri="{BB962C8B-B14F-4D97-AF65-F5344CB8AC3E}">
        <p14:creationId xmlns:p14="http://schemas.microsoft.com/office/powerpoint/2010/main" val="3006421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E81FF5B-CCCF-4569-B143-EF101886C2F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l-PL" dirty="0"/>
              <a:t>Testowanie na poziomie wybranego języka/języków w których napisana jest aplikacja</a:t>
            </a:r>
          </a:p>
          <a:p>
            <a:r>
              <a:rPr lang="pl-PL" dirty="0"/>
              <a:t>Testy jednostkowe</a:t>
            </a:r>
          </a:p>
          <a:p>
            <a:r>
              <a:rPr lang="pl-PL" dirty="0"/>
              <a:t>Testy zautomatyzowane</a:t>
            </a:r>
          </a:p>
          <a:p>
            <a:r>
              <a:rPr lang="pl-PL" dirty="0"/>
              <a:t>Testy przypadków użycia</a:t>
            </a:r>
          </a:p>
          <a:p>
            <a:r>
              <a:rPr lang="pl-PL" dirty="0"/>
              <a:t>Testy akceptacyjne</a:t>
            </a:r>
          </a:p>
          <a:p>
            <a:r>
              <a:rPr lang="pl-PL" dirty="0"/>
              <a:t>Testy Integracyjne</a:t>
            </a:r>
          </a:p>
          <a:p>
            <a:r>
              <a:rPr lang="pl-PL" dirty="0"/>
              <a:t>Badanie przypadków testowych</a:t>
            </a:r>
          </a:p>
          <a:p>
            <a:r>
              <a:rPr lang="pl-PL" dirty="0"/>
              <a:t>…. Często nietypowe podejście, zależne od architektury aplikacji i środowiska jej uruchamiania</a:t>
            </a:r>
          </a:p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03359-CEF7-4D3A-9D9D-908E24C0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APLIKACJE DESKTOP i HYBRYDOWE</a:t>
            </a:r>
          </a:p>
        </p:txBody>
      </p:sp>
    </p:spTree>
    <p:extLst>
      <p:ext uri="{BB962C8B-B14F-4D97-AF65-F5344CB8AC3E}">
        <p14:creationId xmlns:p14="http://schemas.microsoft.com/office/powerpoint/2010/main" val="3738885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HTML5 jako połączenie wielu standardów: HTML, CSS, JS, XML itd.</a:t>
            </a:r>
          </a:p>
          <a:p>
            <a:r>
              <a:rPr lang="pl-PL" dirty="0"/>
              <a:t>Nowe ulepszone funkcje HTML5:</a:t>
            </a:r>
          </a:p>
          <a:p>
            <a:pPr lvl="1"/>
            <a:r>
              <a:rPr lang="pl-PL" dirty="0"/>
              <a:t>Ulepszona semantyka</a:t>
            </a:r>
          </a:p>
          <a:p>
            <a:pPr lvl="1"/>
            <a:r>
              <a:rPr lang="pl-PL" dirty="0"/>
              <a:t>Formularze</a:t>
            </a:r>
          </a:p>
          <a:p>
            <a:pPr lvl="1"/>
            <a:r>
              <a:rPr lang="pl-PL" dirty="0" err="1"/>
              <a:t>Canvas</a:t>
            </a:r>
            <a:r>
              <a:rPr lang="pl-PL" dirty="0"/>
              <a:t> – rysowanie na płótnie</a:t>
            </a:r>
          </a:p>
          <a:p>
            <a:pPr lvl="1"/>
            <a:r>
              <a:rPr lang="pl-PL" dirty="0"/>
              <a:t>Funkcje Drag and Drop</a:t>
            </a:r>
          </a:p>
          <a:p>
            <a:pPr lvl="1"/>
            <a:r>
              <a:rPr lang="pl-PL" dirty="0"/>
              <a:t>Lokalne przechowywanie danych</a:t>
            </a:r>
          </a:p>
          <a:p>
            <a:pPr lvl="1"/>
            <a:r>
              <a:rPr lang="pl-PL" dirty="0"/>
              <a:t>Przesyłanie wiadomości między stronami</a:t>
            </a:r>
          </a:p>
          <a:p>
            <a:pPr lvl="1"/>
            <a:r>
              <a:rPr lang="pl-PL" dirty="0"/>
              <a:t>Powiadomienia na pulpicie</a:t>
            </a:r>
          </a:p>
          <a:p>
            <a:pPr lvl="1"/>
            <a:r>
              <a:rPr lang="pl-PL" dirty="0"/>
              <a:t>Audio i Video</a:t>
            </a:r>
          </a:p>
          <a:p>
            <a:pPr lvl="1"/>
            <a:r>
              <a:rPr lang="pl-PL" dirty="0"/>
              <a:t>Gniazda sieciowe</a:t>
            </a:r>
          </a:p>
          <a:p>
            <a:pPr lvl="1"/>
            <a:r>
              <a:rPr lang="pl-PL" dirty="0" err="1"/>
              <a:t>Geolokalizacja</a:t>
            </a:r>
            <a:r>
              <a:rPr lang="pl-PL" dirty="0"/>
              <a:t> </a:t>
            </a:r>
          </a:p>
          <a:p>
            <a:pPr lvl="1"/>
            <a:r>
              <a:rPr lang="pl-PL" dirty="0"/>
              <a:t>Historia</a:t>
            </a:r>
          </a:p>
          <a:p>
            <a:pPr lvl="1"/>
            <a:r>
              <a:rPr lang="pl-PL" dirty="0" err="1"/>
              <a:t>Mikrodane</a:t>
            </a:r>
            <a:endParaRPr lang="pl-PL" dirty="0"/>
          </a:p>
          <a:p>
            <a:pPr lvl="1"/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HTML5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17" y="1942271"/>
            <a:ext cx="2093015" cy="209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29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A28D80B-3B4A-454D-A675-B87D965F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SESJA 1 – 180 minut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8C51F63-CF46-4F83-9DC2-FD2741D5E3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EAF7E14-F062-490A-8CF6-9AD10A8734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Moduł 1 – Omówienie szkolenia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EEE0F81-E69A-4FE6-8D82-78895986DBA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Moduł 2 – Wprowadzenie do </a:t>
            </a:r>
            <a:r>
              <a:rPr lang="pl-PL" dirty="0" err="1"/>
              <a:t>Selenium</a:t>
            </a:r>
            <a:r>
              <a:rPr lang="pl-PL" dirty="0"/>
              <a:t>, wprowadzenie do </a:t>
            </a:r>
            <a:r>
              <a:rPr lang="pl-PL" dirty="0" err="1"/>
              <a:t>architrektury</a:t>
            </a:r>
            <a:r>
              <a:rPr lang="pl-PL" dirty="0"/>
              <a:t> aplikacji webowych</a:t>
            </a:r>
            <a:endParaRPr lang="en-US" dirty="0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5749750-0EF4-47A6-BE68-1A106DD64D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Moduł 3 – Praktyczne wykorzystanie środowiska </a:t>
            </a:r>
            <a:r>
              <a:rPr lang="pl-PL" dirty="0" err="1"/>
              <a:t>Selenium</a:t>
            </a:r>
            <a:endParaRPr lang="en-US" dirty="0"/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2B95AAF4-0C64-48EE-AD33-3AE1F23BF12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/>
              <a:t>Moduł 4 – Podsumowanie sesji</a:t>
            </a: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02EAF3B7-5068-44AB-ADA8-B02A420A4F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E4FE9E9E-FC3F-4E85-90E9-F5A7BD47C12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47EE341B-DE70-43D5-9767-6D4F48C15CF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DB4E7625-5737-4BF6-A88F-57233126A5B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C89A1ED9-B99D-40F4-8A5B-C50D509202C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3B895ED4-57C4-4FE3-8239-851E35B801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CE80E0F4-BEEE-4CC9-9E35-5FA70C864A3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Symbol zastępczy tekstu 14">
            <a:extLst>
              <a:ext uri="{FF2B5EF4-FFF2-40B4-BE49-F238E27FC236}">
                <a16:creationId xmlns:a16="http://schemas.microsoft.com/office/drawing/2014/main" id="{23E6754A-8FD6-4B1B-9C61-B5A0AE4BAC0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Symbol zastępczy tekstu 15">
            <a:extLst>
              <a:ext uri="{FF2B5EF4-FFF2-40B4-BE49-F238E27FC236}">
                <a16:creationId xmlns:a16="http://schemas.microsoft.com/office/drawing/2014/main" id="{8F9C911A-9035-4111-95E3-1E56ADE02EE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7" name="Symbol zastępczy tekstu 16">
            <a:extLst>
              <a:ext uri="{FF2B5EF4-FFF2-40B4-BE49-F238E27FC236}">
                <a16:creationId xmlns:a16="http://schemas.microsoft.com/office/drawing/2014/main" id="{A675A99C-6570-4496-9091-4E8B52D80DA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F2777EEF-9091-4B88-8944-949A0A1C92B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6848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l-PL" dirty="0"/>
              <a:t>Standard prezentacji wizualnej stron www – CSS – </a:t>
            </a:r>
            <a:r>
              <a:rPr lang="pl-PL" dirty="0" err="1"/>
              <a:t>Cascading</a:t>
            </a:r>
            <a:r>
              <a:rPr lang="pl-PL" dirty="0"/>
              <a:t> Style </a:t>
            </a:r>
            <a:r>
              <a:rPr lang="pl-PL" dirty="0" err="1"/>
              <a:t>Sheets</a:t>
            </a:r>
            <a:endParaRPr lang="pl-PL" dirty="0"/>
          </a:p>
          <a:p>
            <a:r>
              <a:rPr lang="pl-PL" dirty="0"/>
              <a:t>Nowy standard wizualizacji stron HTML5 – CSS3</a:t>
            </a:r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CSS 3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047" y="1959457"/>
            <a:ext cx="15716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13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l-PL" dirty="0"/>
              <a:t>Użycie JavaScript</a:t>
            </a:r>
          </a:p>
          <a:p>
            <a:r>
              <a:rPr lang="pl-PL" dirty="0"/>
              <a:t>JavaScript jako łącznik wielu technologii</a:t>
            </a:r>
          </a:p>
          <a:p>
            <a:r>
              <a:rPr lang="pl-PL" dirty="0"/>
              <a:t>Krok dalej – AJAX</a:t>
            </a:r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JavaScript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891" y="2245829"/>
            <a:ext cx="3955074" cy="2223466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1572491" y="2438400"/>
            <a:ext cx="2947554" cy="46412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pl-PL" dirty="0"/>
              <a:t>ECMA - </a:t>
            </a:r>
            <a:r>
              <a:rPr lang="pl-PL" dirty="0" err="1"/>
              <a:t>ECMAScript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52945" y="3403886"/>
            <a:ext cx="1728355" cy="46412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pl-PL" dirty="0"/>
              <a:t>JavaScript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2897331" y="3403887"/>
            <a:ext cx="1728355" cy="46412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pl-PL" dirty="0" err="1"/>
              <a:t>ActionScript</a:t>
            </a:r>
            <a:endParaRPr lang="pl-PL" dirty="0"/>
          </a:p>
        </p:txBody>
      </p:sp>
      <p:sp>
        <p:nvSpPr>
          <p:cNvPr id="8" name="Strzałka w dół 7"/>
          <p:cNvSpPr/>
          <p:nvPr/>
        </p:nvSpPr>
        <p:spPr>
          <a:xfrm>
            <a:off x="1620982" y="2902527"/>
            <a:ext cx="242454" cy="420399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pl-PL"/>
          </a:p>
        </p:txBody>
      </p:sp>
      <p:sp>
        <p:nvSpPr>
          <p:cNvPr id="9" name="Strzałka w dół 8"/>
          <p:cNvSpPr/>
          <p:nvPr/>
        </p:nvSpPr>
        <p:spPr>
          <a:xfrm>
            <a:off x="3519055" y="2902526"/>
            <a:ext cx="242454" cy="420399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2567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BBF1431-0F73-4C48-A950-3FE2F74F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APLIKACJE WEBOWE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3F146E64-E58F-44BF-B171-8C5BB92602AD}"/>
              </a:ext>
            </a:extLst>
          </p:cNvPr>
          <p:cNvSpPr txBox="1"/>
          <p:nvPr/>
        </p:nvSpPr>
        <p:spPr>
          <a:xfrm>
            <a:off x="270164" y="99729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Rozpoczęcie procesu testowego – krok 1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1F1D3BB7-912E-4EFC-9229-2CC516915E91}"/>
              </a:ext>
            </a:extLst>
          </p:cNvPr>
          <p:cNvSpPr txBox="1"/>
          <p:nvPr/>
        </p:nvSpPr>
        <p:spPr>
          <a:xfrm>
            <a:off x="152400" y="1562052"/>
            <a:ext cx="8763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Kiedy dana aplikacja webowa jest stworzona - rozpoczynamy proces testowy. Oczywiście zdarzają się sytuacje kiedy testy należy rozpocząć wcześniej </a:t>
            </a:r>
            <a:r>
              <a:rPr lang="pl-PL" dirty="0" err="1"/>
              <a:t>np</a:t>
            </a:r>
            <a:r>
              <a:rPr lang="pl-PL" dirty="0"/>
              <a:t>: w przypadku kiedy przed dodaniem danego modułu chcemy sprawdzić jego działanie –testy modułowe (unit </a:t>
            </a:r>
            <a:r>
              <a:rPr lang="pl-PL" dirty="0" err="1"/>
              <a:t>tests</a:t>
            </a:r>
            <a:r>
              <a:rPr lang="pl-PL" dirty="0"/>
              <a:t>). Jednak w tym konkretnym przypadku stosowane są testy akceptacyjne, czyli testy, których celem nie jest wykrycie błędów, a jedynie uzyskanie formalnego potwierdzenia wykonania oprogramowania o odpowiedniej jakości.</a:t>
            </a:r>
          </a:p>
          <a:p>
            <a:endParaRPr lang="pl-PL" dirty="0"/>
          </a:p>
          <a:p>
            <a:r>
              <a:rPr lang="pl-PL" dirty="0"/>
              <a:t>Mówiąc wprost: sprawdzamy czy dana aplikacja zgadza się z projektem, założeniami, zawiera wszystkie elementy i wygląda dokładnie tak jak chce tego klient.</a:t>
            </a:r>
          </a:p>
        </p:txBody>
      </p:sp>
    </p:spTree>
    <p:extLst>
      <p:ext uri="{BB962C8B-B14F-4D97-AF65-F5344CB8AC3E}">
        <p14:creationId xmlns:p14="http://schemas.microsoft.com/office/powerpoint/2010/main" val="2177933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B168730A-677C-48EA-9FAA-D58C8C48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Krok 2  - jak strona działa na różnych systemach i przeglądarkach internetowych?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250CA21-C474-4C2E-BEF7-082C94E2CD20}"/>
              </a:ext>
            </a:extLst>
          </p:cNvPr>
          <p:cNvSpPr txBox="1"/>
          <p:nvPr/>
        </p:nvSpPr>
        <p:spPr>
          <a:xfrm>
            <a:off x="415637" y="1137264"/>
            <a:ext cx="898467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/>
              <a:t>Dla systemu Windows (10, 8.1, 8, 7, Vista, XP) są to odpowiednio: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Internet Explorer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 err="1"/>
              <a:t>Firefox</a:t>
            </a: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Opera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Chrome</a:t>
            </a:r>
          </a:p>
          <a:p>
            <a:r>
              <a:rPr lang="pl-PL" b="1" dirty="0"/>
              <a:t>Dla systemów </a:t>
            </a:r>
            <a:r>
              <a:rPr lang="pl-PL" b="1" dirty="0" err="1"/>
              <a:t>MacOS</a:t>
            </a:r>
            <a:r>
              <a:rPr lang="pl-PL" b="1" dirty="0"/>
              <a:t> (Sierra, El </a:t>
            </a:r>
            <a:r>
              <a:rPr lang="pl-PL" b="1" dirty="0" err="1"/>
              <a:t>Capitan</a:t>
            </a:r>
            <a:r>
              <a:rPr lang="pl-PL" b="1" dirty="0"/>
              <a:t>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Safari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Chrome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 err="1"/>
              <a:t>Firefox</a:t>
            </a: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Opera</a:t>
            </a:r>
          </a:p>
        </p:txBody>
      </p:sp>
    </p:spTree>
    <p:extLst>
      <p:ext uri="{BB962C8B-B14F-4D97-AF65-F5344CB8AC3E}">
        <p14:creationId xmlns:p14="http://schemas.microsoft.com/office/powerpoint/2010/main" val="2935688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65C1CD5-3DDB-4355-8E32-DA260BFA49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0850" y="1293522"/>
            <a:ext cx="8235950" cy="2630778"/>
          </a:xfrm>
        </p:spPr>
        <p:txBody>
          <a:bodyPr/>
          <a:lstStyle/>
          <a:p>
            <a:r>
              <a:rPr lang="pl-PL" dirty="0"/>
              <a:t>Krok 3 – testy </a:t>
            </a:r>
            <a:r>
              <a:rPr lang="pl-PL" dirty="0" err="1"/>
              <a:t>responsywności</a:t>
            </a:r>
            <a:endParaRPr lang="pl-PL" dirty="0"/>
          </a:p>
          <a:p>
            <a:r>
              <a:rPr lang="pl-PL" dirty="0"/>
              <a:t>Krok 4 – testy wersji mobilnej layoutu</a:t>
            </a:r>
          </a:p>
          <a:p>
            <a:r>
              <a:rPr lang="pl-PL" dirty="0"/>
              <a:t>Krok 5 – testy działania na urządzeniach mobilnych</a:t>
            </a:r>
          </a:p>
          <a:p>
            <a:r>
              <a:rPr lang="pl-PL" dirty="0"/>
              <a:t>Krok 6 – testy połączeń elementów aplikacji, walidacja formularzy</a:t>
            </a:r>
          </a:p>
          <a:p>
            <a:r>
              <a:rPr lang="pl-PL" dirty="0"/>
              <a:t>Krok 7 – SEO i optymalizacja strony</a:t>
            </a:r>
          </a:p>
          <a:p>
            <a:r>
              <a:rPr lang="pl-PL" dirty="0"/>
              <a:t>Krok 8 – Analiza przypadków testowych (scenariusze)</a:t>
            </a:r>
          </a:p>
          <a:p>
            <a:r>
              <a:rPr lang="pl-PL" dirty="0"/>
              <a:t>Krok 9 – </a:t>
            </a:r>
            <a:r>
              <a:rPr lang="pl-PL" dirty="0" err="1"/>
              <a:t>Final</a:t>
            </a:r>
            <a:r>
              <a:rPr lang="pl-PL" dirty="0"/>
              <a:t> - test</a:t>
            </a:r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15C8EE24-435A-4ADE-BB67-9C58897E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Kolejne kroki….</a:t>
            </a:r>
          </a:p>
        </p:txBody>
      </p:sp>
    </p:spTree>
    <p:extLst>
      <p:ext uri="{BB962C8B-B14F-4D97-AF65-F5344CB8AC3E}">
        <p14:creationId xmlns:p14="http://schemas.microsoft.com/office/powerpoint/2010/main" val="2300630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7A9C259C-53E7-44C3-B12B-DBBA09219D4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3550" y="1434738"/>
            <a:ext cx="8235950" cy="22740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dirty="0"/>
              <a:t>W procesie tworzenia aplikacji mobilnych, w celu zapewnienia im wysokiej jakości, kluczowy jest dobrze dobrany zespół i stała kontrola jakości, a więc testy. </a:t>
            </a:r>
          </a:p>
          <a:p>
            <a:pPr marL="0" indent="0">
              <a:buNone/>
            </a:pPr>
            <a:r>
              <a:rPr lang="pl-PL" dirty="0"/>
              <a:t>Możliwości i wyzwania w przypadku testów aplikacji mobilnych różnią się nieco od tych w aplikacjach serwerowych czy desktopowych. </a:t>
            </a:r>
          </a:p>
          <a:p>
            <a:pPr marL="0" indent="0">
              <a:buNone/>
            </a:pPr>
            <a:r>
              <a:rPr lang="pl-PL" dirty="0"/>
              <a:t>Sytuację dodatkowo komplikuje olbrzymia liczba modeli urządzeń mobilnych dostępnych na rynku. </a:t>
            </a:r>
          </a:p>
          <a:p>
            <a:pPr marL="0" indent="0">
              <a:buNone/>
            </a:pPr>
            <a:r>
              <a:rPr lang="pl-PL" dirty="0"/>
              <a:t>Poza testami, istotne jest również prowadzenie projektu w myśl filozofii Agile i zwinnych metodyk.</a:t>
            </a:r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1958BD28-B92F-4378-BCDF-17463977E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APLIKACJE MOBILNE</a:t>
            </a:r>
          </a:p>
        </p:txBody>
      </p:sp>
    </p:spTree>
    <p:extLst>
      <p:ext uri="{BB962C8B-B14F-4D97-AF65-F5344CB8AC3E}">
        <p14:creationId xmlns:p14="http://schemas.microsoft.com/office/powerpoint/2010/main" val="4289426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750652FC-230C-4C39-A97C-A1B49C205A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8399" y="1178002"/>
            <a:ext cx="2807855" cy="215900"/>
          </a:xfrm>
        </p:spPr>
        <p:txBody>
          <a:bodyPr/>
          <a:lstStyle/>
          <a:p>
            <a:r>
              <a:rPr lang="pl-PL" sz="1600" dirty="0">
                <a:solidFill>
                  <a:srgbClr val="FF0000"/>
                </a:solidFill>
              </a:rPr>
              <a:t>Właściciel produktu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22B9549-962C-43ED-B211-EB84795FEC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64111"/>
          </a:xfrm>
        </p:spPr>
        <p:txBody>
          <a:bodyPr/>
          <a:lstStyle/>
          <a:p>
            <a:r>
              <a:rPr lang="pl-PL" dirty="0"/>
              <a:t>OSOBA DECYZYJNA – szef projektu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27FE77C-3661-4441-B767-41C1E3F192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68400" y="2235200"/>
            <a:ext cx="1993900" cy="215900"/>
          </a:xfrm>
        </p:spPr>
        <p:txBody>
          <a:bodyPr/>
          <a:lstStyle/>
          <a:p>
            <a:r>
              <a:rPr lang="pl-PL" dirty="0"/>
              <a:t>Cele biznesowe</a:t>
            </a:r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5247A1E-F3B5-4687-9EDB-52F73DCF5A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68400" y="3065106"/>
            <a:ext cx="1993900" cy="215900"/>
          </a:xfrm>
        </p:spPr>
        <p:txBody>
          <a:bodyPr/>
          <a:lstStyle/>
          <a:p>
            <a:r>
              <a:rPr lang="pl-PL" dirty="0"/>
              <a:t>Grupy docelowe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04E3EC5-CDD7-4486-BEBC-EF85C22437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68399" y="3775732"/>
            <a:ext cx="2660650" cy="530728"/>
          </a:xfrm>
        </p:spPr>
        <p:txBody>
          <a:bodyPr/>
          <a:lstStyle/>
          <a:p>
            <a:r>
              <a:rPr lang="pl-PL" dirty="0"/>
              <a:t>Projektowanie zorientowane i wiedza specjalistyczna</a:t>
            </a:r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5D71966-66F2-4602-A3C4-066FF4027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30" r="16003" b="1"/>
          <a:stretch/>
        </p:blipFill>
        <p:spPr>
          <a:xfrm>
            <a:off x="5167313" y="1408769"/>
            <a:ext cx="4622800" cy="2878061"/>
          </a:xfrm>
          <a:prstGeom prst="rect">
            <a:avLst/>
          </a:prstGeom>
          <a:noFill/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D890014B-177B-4304-93B4-3DA3854A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7364"/>
            <a:ext cx="8229600" cy="700557"/>
          </a:xfrm>
        </p:spPr>
        <p:txBody>
          <a:bodyPr anchor="b">
            <a:normAutofit/>
          </a:bodyPr>
          <a:lstStyle/>
          <a:p>
            <a:r>
              <a:rPr lang="pl-PL" dirty="0"/>
              <a:t>Metodyka Agile</a:t>
            </a:r>
          </a:p>
        </p:txBody>
      </p:sp>
    </p:spTree>
    <p:extLst>
      <p:ext uri="{BB962C8B-B14F-4D97-AF65-F5344CB8AC3E}">
        <p14:creationId xmlns:p14="http://schemas.microsoft.com/office/powerpoint/2010/main" val="3824864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D45D7669-2694-449C-BED2-5E4AECC3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Ciągłe przeprowadzanie testów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1AD7DB0-CA2F-4BF9-852D-BEC0D0811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70"/>
          <a:stretch/>
        </p:blipFill>
        <p:spPr>
          <a:xfrm>
            <a:off x="381000" y="1599316"/>
            <a:ext cx="8382000" cy="248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78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404C2033-B9CF-4AC7-A428-1A1C5E23C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Modele testowania aplikacji mobilnych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CD33EBB-CE12-4962-AB7A-9AC7E24DC1D7}"/>
              </a:ext>
            </a:extLst>
          </p:cNvPr>
          <p:cNvSpPr txBox="1"/>
          <p:nvPr/>
        </p:nvSpPr>
        <p:spPr>
          <a:xfrm>
            <a:off x="661554" y="1310077"/>
            <a:ext cx="58985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Testy jednostkowe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Automatyczne testowanie 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Testowanie aplikacji na farmie urządzeń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Beta testy i automatyczne raportowanie błędów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13C3F2F9-F9D3-4B1E-A03B-ED5189516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098"/>
          <a:stretch/>
        </p:blipFill>
        <p:spPr>
          <a:xfrm>
            <a:off x="1348358" y="2650789"/>
            <a:ext cx="6179127" cy="199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9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4411AE1-24BB-4C30-90CB-7D2E9D93A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aplikacji na farmie urządzeń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FC166C7-59A5-4E08-BD99-6A2056E74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25" y="2637809"/>
            <a:ext cx="5410608" cy="2327606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1653C09E-402E-43F7-8FB7-8988858BA841}"/>
              </a:ext>
            </a:extLst>
          </p:cNvPr>
          <p:cNvSpPr txBox="1"/>
          <p:nvPr/>
        </p:nvSpPr>
        <p:spPr>
          <a:xfrm>
            <a:off x="696190" y="1102526"/>
            <a:ext cx="79906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Farmy urządzeń pozwalają na uruchamianie większości typów testów – jednostkowych, automatycznych UI i innych. Po przeprowadzeniu testów generowany jest raport. który umożliwia zlokalizowanie problemów. Można dodatkowo zrobić zrzuty ekranu i porównać poprawność layoutów.</a:t>
            </a:r>
          </a:p>
        </p:txBody>
      </p:sp>
    </p:spTree>
    <p:extLst>
      <p:ext uri="{BB962C8B-B14F-4D97-AF65-F5344CB8AC3E}">
        <p14:creationId xmlns:p14="http://schemas.microsoft.com/office/powerpoint/2010/main" val="4283601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4D33FC-9EC6-4699-93BC-DE8A316B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SESJA 2 – 180 minut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0230592-393F-4D5E-BF33-F739793F67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F07059B-C7C9-4374-88C6-6C81A1285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Moduł 1 – biblioteka </a:t>
            </a:r>
            <a:r>
              <a:rPr lang="pl-PL" dirty="0" err="1"/>
              <a:t>junit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04ADC40-623E-4EE6-860C-4EAD9087783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Moduł 2 – </a:t>
            </a:r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WebDriver</a:t>
            </a:r>
            <a:r>
              <a:rPr lang="pl-PL" dirty="0"/>
              <a:t> – Klasa </a:t>
            </a:r>
            <a:r>
              <a:rPr lang="pl-PL" dirty="0" err="1"/>
              <a:t>WebDriver</a:t>
            </a:r>
            <a:endParaRPr lang="pl-PL" dirty="0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D8563DE-2438-478B-9F11-AB5056DA60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Moduł 3 – Podsumowanie sesji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77526F76-AF09-4737-94CF-275F6CFD441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6F76CFD7-9C05-4104-B668-C11D54AB1A6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48DE547B-F183-476C-A816-F40F99D7C5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BCDFA646-91AE-433D-AE51-4F56F61DD5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98B73E52-E0A5-45F3-8593-215EE771D1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1A2F0DE9-919A-4FA8-A2DC-8FE9CFB8C76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AEDCE64B-CBB3-4974-806A-137FD437C3B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8DAE1C5E-0613-47EE-A003-F003D1E40B3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Symbol zastępczy tekstu 14">
            <a:extLst>
              <a:ext uri="{FF2B5EF4-FFF2-40B4-BE49-F238E27FC236}">
                <a16:creationId xmlns:a16="http://schemas.microsoft.com/office/drawing/2014/main" id="{DD5B77F0-4756-4940-99E8-F902AE64D9D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Symbol zastępczy tekstu 15">
            <a:extLst>
              <a:ext uri="{FF2B5EF4-FFF2-40B4-BE49-F238E27FC236}">
                <a16:creationId xmlns:a16="http://schemas.microsoft.com/office/drawing/2014/main" id="{C93EE276-53A5-443D-A380-A7F0F8D1B25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7" name="Symbol zastępczy tekstu 16">
            <a:extLst>
              <a:ext uri="{FF2B5EF4-FFF2-40B4-BE49-F238E27FC236}">
                <a16:creationId xmlns:a16="http://schemas.microsoft.com/office/drawing/2014/main" id="{ABE062F2-5314-4826-9DFA-02CA2ECFEEA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49B49F05-BD0E-4193-8119-07AFE84DA69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26013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43C78248-0992-4B49-B636-34883D52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Testy automatyczne</a:t>
            </a:r>
          </a:p>
        </p:txBody>
      </p:sp>
      <p:pic>
        <p:nvPicPr>
          <p:cNvPr id="3074" name="Picture 2" descr="Appium - darmowe narzędzie open-source do automatyzacji testów ...">
            <a:extLst>
              <a:ext uri="{FF2B5EF4-FFF2-40B4-BE49-F238E27FC236}">
                <a16:creationId xmlns:a16="http://schemas.microsoft.com/office/drawing/2014/main" id="{3F199E77-5361-4B25-98A2-30F9FB787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68977"/>
            <a:ext cx="26193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172581B9-9C38-4029-AB9D-6943A1721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38" y="1142940"/>
            <a:ext cx="2400300" cy="190500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B6FAE700-7759-4FA7-ADDC-5B7E43EC272F}"/>
              </a:ext>
            </a:extLst>
          </p:cNvPr>
          <p:cNvSpPr txBox="1"/>
          <p:nvPr/>
        </p:nvSpPr>
        <p:spPr>
          <a:xfrm>
            <a:off x="4087091" y="3123397"/>
            <a:ext cx="48525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Selenium</a:t>
            </a:r>
            <a:r>
              <a:rPr lang="pl-PL" dirty="0"/>
              <a:t> to przenośna platforma do testowania aplikacji internetowych. </a:t>
            </a:r>
          </a:p>
          <a:p>
            <a:r>
              <a:rPr lang="pl-PL" dirty="0" err="1"/>
              <a:t>Selenium</a:t>
            </a:r>
            <a:r>
              <a:rPr lang="pl-PL" dirty="0"/>
              <a:t> zapewnia narzędzie odtwarzania do tworzenia testów funkcjonalnych bez potrzeby nauki testowego języka skryptowego.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1EE7D637-2673-43A3-8D72-0E741558F0A5}"/>
              </a:ext>
            </a:extLst>
          </p:cNvPr>
          <p:cNvSpPr txBox="1"/>
          <p:nvPr/>
        </p:nvSpPr>
        <p:spPr>
          <a:xfrm>
            <a:off x="204356" y="2738064"/>
            <a:ext cx="3023754" cy="12624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pl-PL" dirty="0"/>
              <a:t>Narzędzie do automatyzacji testów aplikacji na urządzenia mobilne</a:t>
            </a:r>
          </a:p>
        </p:txBody>
      </p:sp>
    </p:spTree>
    <p:extLst>
      <p:ext uri="{BB962C8B-B14F-4D97-AF65-F5344CB8AC3E}">
        <p14:creationId xmlns:p14="http://schemas.microsoft.com/office/powerpoint/2010/main" val="1263965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655BDFD3-DA82-4D69-A732-9FB9A7B1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SELENIUM IDE</a:t>
            </a:r>
          </a:p>
        </p:txBody>
      </p:sp>
      <p:pic>
        <p:nvPicPr>
          <p:cNvPr id="5" name="Obraz 4" descr="Obraz zawierający rysunek, znak&#10;&#10;Opis wygenerowany automatycznie">
            <a:extLst>
              <a:ext uri="{FF2B5EF4-FFF2-40B4-BE49-F238E27FC236}">
                <a16:creationId xmlns:a16="http://schemas.microsoft.com/office/drawing/2014/main" id="{AE74E107-58C3-47B6-9A5C-0E8AC3BE8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9" y="1488551"/>
            <a:ext cx="2266335" cy="2349158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7C65217C-2516-459E-9D71-8F6A6F24FE8E}"/>
              </a:ext>
            </a:extLst>
          </p:cNvPr>
          <p:cNvSpPr txBox="1"/>
          <p:nvPr/>
        </p:nvSpPr>
        <p:spPr>
          <a:xfrm>
            <a:off x="3255819" y="1918864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Jeśli chcesz tworzyć skrypty szybkiego odtwarzania błędów, tworzyć skrypty pomagające w testowaniu eksploracyjnym wspomaganym automatyzacją.</a:t>
            </a:r>
          </a:p>
        </p:txBody>
      </p:sp>
    </p:spTree>
    <p:extLst>
      <p:ext uri="{BB962C8B-B14F-4D97-AF65-F5344CB8AC3E}">
        <p14:creationId xmlns:p14="http://schemas.microsoft.com/office/powerpoint/2010/main" val="1647496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655BDFD3-DA82-4D69-A732-9FB9A7B1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SELENIUM WEBDRIVER</a:t>
            </a:r>
          </a:p>
        </p:txBody>
      </p:sp>
      <p:pic>
        <p:nvPicPr>
          <p:cNvPr id="5" name="Obraz 4" descr="Obraz zawierający rysunek&#10;&#10;Opis wygenerowany automatycznie">
            <a:extLst>
              <a:ext uri="{FF2B5EF4-FFF2-40B4-BE49-F238E27FC236}">
                <a16:creationId xmlns:a16="http://schemas.microsoft.com/office/drawing/2014/main" id="{1495D825-7DDE-4B68-B2FE-2B2670813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76" y="1246909"/>
            <a:ext cx="2123798" cy="2230581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58900F0C-433C-4E48-910D-074FEB72AD44}"/>
              </a:ext>
            </a:extLst>
          </p:cNvPr>
          <p:cNvSpPr txBox="1"/>
          <p:nvPr/>
        </p:nvSpPr>
        <p:spPr>
          <a:xfrm>
            <a:off x="2996045" y="1642478"/>
            <a:ext cx="52820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Jeśli chcesz tworzyć solidne, oparte na przeglądarce pakiety i testy automatyzacji regresji, skalować i dystrybuować skrypty w wielu środowiskach, to chcesz użyć , </a:t>
            </a:r>
          </a:p>
        </p:txBody>
      </p:sp>
    </p:spTree>
    <p:extLst>
      <p:ext uri="{BB962C8B-B14F-4D97-AF65-F5344CB8AC3E}">
        <p14:creationId xmlns:p14="http://schemas.microsoft.com/office/powerpoint/2010/main" val="2942077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655BDFD3-DA82-4D69-A732-9FB9A7B1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SELENIUM GRID</a:t>
            </a:r>
          </a:p>
        </p:txBody>
      </p:sp>
      <p:pic>
        <p:nvPicPr>
          <p:cNvPr id="5" name="Obraz 4" descr="Obraz zawierający rysunek, żywność&#10;&#10;Opis wygenerowany automatycznie">
            <a:extLst>
              <a:ext uri="{FF2B5EF4-FFF2-40B4-BE49-F238E27FC236}">
                <a16:creationId xmlns:a16="http://schemas.microsoft.com/office/drawing/2014/main" id="{FD57409B-2C4F-4F81-9AEE-7226B38B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67723"/>
            <a:ext cx="2364206" cy="2489878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E8FFD8D7-83DA-4D6B-A11C-66DA5DB46A4E}"/>
              </a:ext>
            </a:extLst>
          </p:cNvPr>
          <p:cNvSpPr txBox="1"/>
          <p:nvPr/>
        </p:nvSpPr>
        <p:spPr>
          <a:xfrm>
            <a:off x="3290455" y="1535499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Jeśli chcesz skalować poprzez dystrybucję i uruchamianie testów na kilku maszynach oraz zarządzać wieloma środowiskami z centralnego punktu, co ułatwia przeprowadzanie testów w szerokiej gamie przeglądarek / systemów operacyjnych.</a:t>
            </a:r>
          </a:p>
        </p:txBody>
      </p:sp>
    </p:spTree>
    <p:extLst>
      <p:ext uri="{BB962C8B-B14F-4D97-AF65-F5344CB8AC3E}">
        <p14:creationId xmlns:p14="http://schemas.microsoft.com/office/powerpoint/2010/main" val="4045163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38900559-3334-4063-BA09-876B233F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IDE SELENIUM - FIREFOX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D95014D-81AD-40DA-8300-43D2807EE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2" t="9441" r="4372"/>
          <a:stretch/>
        </p:blipFill>
        <p:spPr>
          <a:xfrm>
            <a:off x="1020089" y="907473"/>
            <a:ext cx="7103821" cy="37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6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D85F41D0-0D30-4F5F-BB11-D0C0C808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CHROME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7E96A4D-26A0-4A1E-A537-C80866C96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1" t="12713" r="8509"/>
          <a:stretch/>
        </p:blipFill>
        <p:spPr>
          <a:xfrm>
            <a:off x="1146464" y="931718"/>
            <a:ext cx="6781333" cy="382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32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28651AED-6F76-47FB-A2F0-189C2028F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WebDriver</a:t>
            </a:r>
            <a:endParaRPr lang="pl-PL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C8B2DE2-FAC2-47BD-8801-7B00B83C1CFF}"/>
              </a:ext>
            </a:extLst>
          </p:cNvPr>
          <p:cNvSpPr txBox="1"/>
          <p:nvPr/>
        </p:nvSpPr>
        <p:spPr>
          <a:xfrm>
            <a:off x="512618" y="1358936"/>
            <a:ext cx="68822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Selenium</a:t>
            </a:r>
            <a:r>
              <a:rPr lang="pl-PL" dirty="0"/>
              <a:t> wspiera automatyzację wszystkich głównych przeglądarek na rynku poprzez wykorzystanie </a:t>
            </a:r>
            <a:r>
              <a:rPr lang="pl-PL" b="1" dirty="0" err="1"/>
              <a:t>WebDriver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b="1" dirty="0" err="1"/>
              <a:t>WebDriver</a:t>
            </a:r>
            <a:r>
              <a:rPr lang="pl-PL" dirty="0"/>
              <a:t> to interfejs API i protokół, który definiuje neutralny językowo interfejs do kontrolowania zachowania przeglądarek internetowych. Każda przeglądarka jest wspierana przez określoną implementację </a:t>
            </a:r>
            <a:r>
              <a:rPr lang="pl-PL" b="1" dirty="0" err="1"/>
              <a:t>WebDriver</a:t>
            </a:r>
            <a:r>
              <a:rPr lang="pl-PL" dirty="0"/>
              <a:t>, zwaną sterownikiem. Sterownik jest komponentem odpowiedzialnym za delegowanie uprawnień do przeglądarki i obsługuje komunikację dwukierunkową pomiędzy </a:t>
            </a:r>
            <a:r>
              <a:rPr lang="pl-PL" dirty="0" err="1"/>
              <a:t>Selenium</a:t>
            </a:r>
            <a:r>
              <a:rPr lang="pl-PL" dirty="0"/>
              <a:t> oraz przeglądarkami.</a:t>
            </a:r>
          </a:p>
        </p:txBody>
      </p:sp>
    </p:spTree>
    <p:extLst>
      <p:ext uri="{BB962C8B-B14F-4D97-AF65-F5344CB8AC3E}">
        <p14:creationId xmlns:p14="http://schemas.microsoft.com/office/powerpoint/2010/main" val="1192280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0DE9E5F-606D-4EA9-BBCF-ED08347A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7364"/>
            <a:ext cx="8229600" cy="700557"/>
          </a:xfrm>
        </p:spPr>
        <p:txBody>
          <a:bodyPr/>
          <a:lstStyle/>
          <a:p>
            <a:r>
              <a:rPr lang="pl-PL" dirty="0"/>
              <a:t>Obsługa przeglądarek</a:t>
            </a:r>
            <a:endParaRPr lang="en-US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424373AC-ECF7-4E3E-905A-287E1F244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640452"/>
              </p:ext>
            </p:extLst>
          </p:nvPr>
        </p:nvGraphicFramePr>
        <p:xfrm>
          <a:off x="457199" y="858370"/>
          <a:ext cx="8236348" cy="39041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31546">
                  <a:extLst>
                    <a:ext uri="{9D8B030D-6E8A-4147-A177-3AD203B41FA5}">
                      <a16:colId xmlns:a16="http://schemas.microsoft.com/office/drawing/2014/main" val="2324279045"/>
                    </a:ext>
                  </a:extLst>
                </a:gridCol>
                <a:gridCol w="2772187">
                  <a:extLst>
                    <a:ext uri="{9D8B030D-6E8A-4147-A177-3AD203B41FA5}">
                      <a16:colId xmlns:a16="http://schemas.microsoft.com/office/drawing/2014/main" val="1721524449"/>
                    </a:ext>
                  </a:extLst>
                </a:gridCol>
                <a:gridCol w="2932615">
                  <a:extLst>
                    <a:ext uri="{9D8B030D-6E8A-4147-A177-3AD203B41FA5}">
                      <a16:colId xmlns:a16="http://schemas.microsoft.com/office/drawing/2014/main" val="335811882"/>
                    </a:ext>
                  </a:extLst>
                </a:gridCol>
              </a:tblGrid>
              <a:tr h="508235">
                <a:tc>
                  <a:txBody>
                    <a:bodyPr/>
                    <a:lstStyle/>
                    <a:p>
                      <a:r>
                        <a:rPr lang="pl-PL" sz="1800"/>
                        <a:t>Browser</a:t>
                      </a:r>
                    </a:p>
                  </a:txBody>
                  <a:tcPr marL="115508" marR="115508" marT="57754" marB="57754" anchor="ctr"/>
                </a:tc>
                <a:tc>
                  <a:txBody>
                    <a:bodyPr/>
                    <a:lstStyle/>
                    <a:p>
                      <a:r>
                        <a:rPr lang="pl-PL" sz="1800"/>
                        <a:t>Maintainer</a:t>
                      </a:r>
                    </a:p>
                  </a:txBody>
                  <a:tcPr marL="115508" marR="115508" marT="57754" marB="57754" anchor="ctr"/>
                </a:tc>
                <a:tc>
                  <a:txBody>
                    <a:bodyPr/>
                    <a:lstStyle/>
                    <a:p>
                      <a:r>
                        <a:rPr lang="pl-PL" sz="1800" dirty="0" err="1"/>
                        <a:t>Versions</a:t>
                      </a:r>
                      <a:r>
                        <a:rPr lang="pl-PL" sz="1800" dirty="0"/>
                        <a:t> </a:t>
                      </a:r>
                      <a:r>
                        <a:rPr lang="pl-PL" sz="1800" dirty="0" err="1"/>
                        <a:t>Supported</a:t>
                      </a:r>
                      <a:endParaRPr lang="pl-PL" sz="1800" dirty="0"/>
                    </a:p>
                  </a:txBody>
                  <a:tcPr marL="115508" marR="115508" marT="57754" marB="57754" anchor="ctr"/>
                </a:tc>
                <a:extLst>
                  <a:ext uri="{0D108BD9-81ED-4DB2-BD59-A6C34878D82A}">
                    <a16:rowId xmlns:a16="http://schemas.microsoft.com/office/drawing/2014/main" val="3794576959"/>
                  </a:ext>
                </a:extLst>
              </a:tr>
              <a:tr h="508235">
                <a:tc>
                  <a:txBody>
                    <a:bodyPr/>
                    <a:lstStyle/>
                    <a:p>
                      <a:r>
                        <a:rPr lang="pl-PL" sz="1800"/>
                        <a:t>Chrome</a:t>
                      </a:r>
                    </a:p>
                  </a:txBody>
                  <a:tcPr marL="115508" marR="115508" marT="57754" marB="57754" anchor="ctr"/>
                </a:tc>
                <a:tc>
                  <a:txBody>
                    <a:bodyPr/>
                    <a:lstStyle/>
                    <a:p>
                      <a:r>
                        <a:rPr lang="pl-PL" sz="1800" dirty="0" err="1">
                          <a:hlinkClick r:id="rId2"/>
                        </a:rPr>
                        <a:t>Chromium</a:t>
                      </a:r>
                      <a:endParaRPr lang="pl-PL" sz="1800" dirty="0"/>
                    </a:p>
                  </a:txBody>
                  <a:tcPr marL="115508" marR="115508" marT="57754" marB="57754" anchor="ctr"/>
                </a:tc>
                <a:tc>
                  <a:txBody>
                    <a:bodyPr/>
                    <a:lstStyle/>
                    <a:p>
                      <a:r>
                        <a:rPr lang="pl-PL" sz="1800" dirty="0" err="1"/>
                        <a:t>All</a:t>
                      </a:r>
                      <a:r>
                        <a:rPr lang="pl-PL" sz="1800" dirty="0"/>
                        <a:t> </a:t>
                      </a:r>
                      <a:r>
                        <a:rPr lang="pl-PL" sz="1800" dirty="0" err="1"/>
                        <a:t>versions</a:t>
                      </a:r>
                      <a:endParaRPr lang="pl-PL" sz="1800" dirty="0"/>
                    </a:p>
                  </a:txBody>
                  <a:tcPr marL="115508" marR="115508" marT="57754" marB="57754" anchor="ctr"/>
                </a:tc>
                <a:extLst>
                  <a:ext uri="{0D108BD9-81ED-4DB2-BD59-A6C34878D82A}">
                    <a16:rowId xmlns:a16="http://schemas.microsoft.com/office/drawing/2014/main" val="583910517"/>
                  </a:ext>
                </a:extLst>
              </a:tr>
              <a:tr h="508235">
                <a:tc>
                  <a:txBody>
                    <a:bodyPr/>
                    <a:lstStyle/>
                    <a:p>
                      <a:r>
                        <a:rPr lang="pl-PL" sz="1800"/>
                        <a:t>Firefox</a:t>
                      </a:r>
                    </a:p>
                  </a:txBody>
                  <a:tcPr marL="115508" marR="115508" marT="57754" marB="57754" anchor="ctr"/>
                </a:tc>
                <a:tc>
                  <a:txBody>
                    <a:bodyPr/>
                    <a:lstStyle/>
                    <a:p>
                      <a:r>
                        <a:rPr lang="pl-PL" sz="1800" dirty="0">
                          <a:hlinkClick r:id="rId3"/>
                        </a:rPr>
                        <a:t>Mozilla</a:t>
                      </a:r>
                      <a:endParaRPr lang="pl-PL" sz="1800" dirty="0"/>
                    </a:p>
                  </a:txBody>
                  <a:tcPr marL="115508" marR="115508" marT="57754" marB="57754" anchor="ctr"/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54 and </a:t>
                      </a:r>
                      <a:r>
                        <a:rPr lang="pl-PL" sz="1800" dirty="0" err="1"/>
                        <a:t>newer</a:t>
                      </a:r>
                      <a:endParaRPr lang="pl-PL" sz="1800" dirty="0"/>
                    </a:p>
                  </a:txBody>
                  <a:tcPr marL="115508" marR="115508" marT="57754" marB="57754" anchor="ctr"/>
                </a:tc>
                <a:extLst>
                  <a:ext uri="{0D108BD9-81ED-4DB2-BD59-A6C34878D82A}">
                    <a16:rowId xmlns:a16="http://schemas.microsoft.com/office/drawing/2014/main" val="1934547305"/>
                  </a:ext>
                </a:extLst>
              </a:tr>
              <a:tr h="508235">
                <a:tc>
                  <a:txBody>
                    <a:bodyPr/>
                    <a:lstStyle/>
                    <a:p>
                      <a:r>
                        <a:rPr lang="pl-PL" sz="1800"/>
                        <a:t>Edge</a:t>
                      </a:r>
                    </a:p>
                  </a:txBody>
                  <a:tcPr marL="115508" marR="115508" marT="57754" marB="57754" anchor="ctr"/>
                </a:tc>
                <a:tc>
                  <a:txBody>
                    <a:bodyPr/>
                    <a:lstStyle/>
                    <a:p>
                      <a:r>
                        <a:rPr lang="pl-PL" sz="1800" dirty="0">
                          <a:hlinkClick r:id="rId4"/>
                        </a:rPr>
                        <a:t>Microsoft</a:t>
                      </a:r>
                      <a:endParaRPr lang="pl-PL" sz="1800" dirty="0"/>
                    </a:p>
                  </a:txBody>
                  <a:tcPr marL="115508" marR="115508" marT="57754" marB="57754" anchor="ctr"/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84 and </a:t>
                      </a:r>
                      <a:r>
                        <a:rPr lang="pl-PL" sz="1800" dirty="0" err="1"/>
                        <a:t>newer</a:t>
                      </a:r>
                      <a:endParaRPr lang="pl-PL" sz="1800" dirty="0"/>
                    </a:p>
                  </a:txBody>
                  <a:tcPr marL="115508" marR="115508" marT="57754" marB="57754" anchor="ctr"/>
                </a:tc>
                <a:extLst>
                  <a:ext uri="{0D108BD9-81ED-4DB2-BD59-A6C34878D82A}">
                    <a16:rowId xmlns:a16="http://schemas.microsoft.com/office/drawing/2014/main" val="228692958"/>
                  </a:ext>
                </a:extLst>
              </a:tr>
              <a:tr h="508235">
                <a:tc>
                  <a:txBody>
                    <a:bodyPr/>
                    <a:lstStyle/>
                    <a:p>
                      <a:r>
                        <a:rPr lang="pl-PL" sz="1800"/>
                        <a:t>Internet Explorer</a:t>
                      </a:r>
                    </a:p>
                  </a:txBody>
                  <a:tcPr marL="115508" marR="115508" marT="57754" marB="57754" anchor="ctr"/>
                </a:tc>
                <a:tc>
                  <a:txBody>
                    <a:bodyPr/>
                    <a:lstStyle/>
                    <a:p>
                      <a:r>
                        <a:rPr lang="pl-PL" sz="1800" dirty="0" err="1"/>
                        <a:t>Selenium</a:t>
                      </a:r>
                      <a:endParaRPr lang="pl-PL" sz="1800" dirty="0"/>
                    </a:p>
                  </a:txBody>
                  <a:tcPr marL="115508" marR="115508" marT="57754" marB="57754" anchor="ctr"/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6 and </a:t>
                      </a:r>
                      <a:r>
                        <a:rPr lang="pl-PL" sz="1800" dirty="0" err="1"/>
                        <a:t>newer</a:t>
                      </a:r>
                      <a:endParaRPr lang="pl-PL" sz="1800" dirty="0"/>
                    </a:p>
                  </a:txBody>
                  <a:tcPr marL="115508" marR="115508" marT="57754" marB="57754" anchor="ctr"/>
                </a:tc>
                <a:extLst>
                  <a:ext uri="{0D108BD9-81ED-4DB2-BD59-A6C34878D82A}">
                    <a16:rowId xmlns:a16="http://schemas.microsoft.com/office/drawing/2014/main" val="2884463465"/>
                  </a:ext>
                </a:extLst>
              </a:tr>
              <a:tr h="854758">
                <a:tc>
                  <a:txBody>
                    <a:bodyPr/>
                    <a:lstStyle/>
                    <a:p>
                      <a:r>
                        <a:rPr lang="pl-PL" sz="1800"/>
                        <a:t>Opera</a:t>
                      </a:r>
                    </a:p>
                  </a:txBody>
                  <a:tcPr marL="115508" marR="115508" marT="57754" marB="57754" anchor="ctr"/>
                </a:tc>
                <a:tc>
                  <a:txBody>
                    <a:bodyPr/>
                    <a:lstStyle/>
                    <a:p>
                      <a:r>
                        <a:rPr lang="pl-PL" sz="1800">
                          <a:hlinkClick r:id="rId5"/>
                        </a:rPr>
                        <a:t>Opera Chromium</a:t>
                      </a:r>
                      <a:r>
                        <a:rPr lang="pl-PL" sz="1800"/>
                        <a:t> / </a:t>
                      </a:r>
                      <a:r>
                        <a:rPr lang="pl-PL" sz="1800">
                          <a:hlinkClick r:id="rId6"/>
                        </a:rPr>
                        <a:t>Presto</a:t>
                      </a:r>
                      <a:endParaRPr lang="pl-PL" sz="1800"/>
                    </a:p>
                  </a:txBody>
                  <a:tcPr marL="115508" marR="115508" marT="57754" marB="57754" anchor="ctr"/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10.5 and </a:t>
                      </a:r>
                      <a:r>
                        <a:rPr lang="pl-PL" sz="1800" dirty="0" err="1"/>
                        <a:t>newer</a:t>
                      </a:r>
                      <a:endParaRPr lang="pl-PL" sz="1800" dirty="0"/>
                    </a:p>
                  </a:txBody>
                  <a:tcPr marL="115508" marR="115508" marT="57754" marB="57754" anchor="ctr"/>
                </a:tc>
                <a:extLst>
                  <a:ext uri="{0D108BD9-81ED-4DB2-BD59-A6C34878D82A}">
                    <a16:rowId xmlns:a16="http://schemas.microsoft.com/office/drawing/2014/main" val="2398476770"/>
                  </a:ext>
                </a:extLst>
              </a:tr>
              <a:tr h="508235">
                <a:tc>
                  <a:txBody>
                    <a:bodyPr/>
                    <a:lstStyle/>
                    <a:p>
                      <a:r>
                        <a:rPr lang="pl-PL" sz="1800"/>
                        <a:t>Safari</a:t>
                      </a:r>
                    </a:p>
                  </a:txBody>
                  <a:tcPr marL="115508" marR="115508" marT="57754" marB="57754" anchor="ctr"/>
                </a:tc>
                <a:tc>
                  <a:txBody>
                    <a:bodyPr/>
                    <a:lstStyle/>
                    <a:p>
                      <a:r>
                        <a:rPr lang="pl-PL" sz="1800">
                          <a:hlinkClick r:id="rId7"/>
                        </a:rPr>
                        <a:t>Apple</a:t>
                      </a:r>
                      <a:endParaRPr lang="pl-PL" sz="1800"/>
                    </a:p>
                  </a:txBody>
                  <a:tcPr marL="115508" marR="115508" marT="57754" marB="57754" anchor="ctr"/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10 and </a:t>
                      </a:r>
                      <a:r>
                        <a:rPr lang="pl-PL" sz="1800" dirty="0" err="1"/>
                        <a:t>newer</a:t>
                      </a:r>
                      <a:endParaRPr lang="pl-PL" sz="1800" dirty="0"/>
                    </a:p>
                  </a:txBody>
                  <a:tcPr marL="115508" marR="115508" marT="57754" marB="57754" anchor="ctr"/>
                </a:tc>
                <a:extLst>
                  <a:ext uri="{0D108BD9-81ED-4DB2-BD59-A6C34878D82A}">
                    <a16:rowId xmlns:a16="http://schemas.microsoft.com/office/drawing/2014/main" val="398762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242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DDEFEDD9-917E-49E5-A068-5142565C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WebDriver</a:t>
            </a:r>
            <a:endParaRPr lang="pl-PL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7987DEC-9BB1-41AF-B588-5DC06566B8FD}"/>
              </a:ext>
            </a:extLst>
          </p:cNvPr>
          <p:cNvSpPr txBox="1"/>
          <p:nvPr/>
        </p:nvSpPr>
        <p:spPr>
          <a:xfrm>
            <a:off x="457200" y="1275440"/>
            <a:ext cx="81637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WebDriver</a:t>
            </a:r>
            <a:r>
              <a:rPr lang="pl-PL" dirty="0"/>
              <a:t> natywnie steruje przeglądarką, tak jak zrobiłby to użytkownik, lokalnie lub na zdalnym komputerze korzystającym z serwera </a:t>
            </a:r>
            <a:r>
              <a:rPr lang="pl-PL" dirty="0" err="1"/>
              <a:t>Selenium</a:t>
            </a:r>
            <a:r>
              <a:rPr lang="pl-PL" dirty="0"/>
              <a:t>, stanowi krok naprzód w zakresie automatyzacji przeglądarki.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5AE5C520-B88B-47B4-A967-A150785D211A}"/>
              </a:ext>
            </a:extLst>
          </p:cNvPr>
          <p:cNvSpPr txBox="1"/>
          <p:nvPr/>
        </p:nvSpPr>
        <p:spPr>
          <a:xfrm>
            <a:off x="453735" y="2276478"/>
            <a:ext cx="81637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WebDriver</a:t>
            </a:r>
            <a:r>
              <a:rPr lang="pl-PL" dirty="0"/>
              <a:t> odnosi się zarówno do powiązań językowych, jak i implementacji kodu sterującego indywidualną przeglądarką. Jest to powszechnie określane jako po prostu </a:t>
            </a:r>
            <a:r>
              <a:rPr lang="pl-PL" dirty="0" err="1"/>
              <a:t>WebDriver</a:t>
            </a:r>
            <a:r>
              <a:rPr lang="pl-PL" dirty="0"/>
              <a:t>.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F9C6B91E-10AE-41C9-AE50-28CAC76B702A}"/>
              </a:ext>
            </a:extLst>
          </p:cNvPr>
          <p:cNvSpPr txBox="1"/>
          <p:nvPr/>
        </p:nvSpPr>
        <p:spPr>
          <a:xfrm>
            <a:off x="415636" y="3360228"/>
            <a:ext cx="6175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WebDriver</a:t>
            </a:r>
            <a:r>
              <a:rPr lang="pl-PL" dirty="0"/>
              <a:t> jest rekomendacją W3C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69915A1-5FEA-4B5D-B65F-739100EE261B}"/>
              </a:ext>
            </a:extLst>
          </p:cNvPr>
          <p:cNvSpPr txBox="1"/>
          <p:nvPr/>
        </p:nvSpPr>
        <p:spPr>
          <a:xfrm>
            <a:off x="457199" y="3889250"/>
            <a:ext cx="7647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WebDriver</a:t>
            </a:r>
            <a:r>
              <a:rPr lang="pl-PL" dirty="0"/>
              <a:t> został zaprojektowany jako prosty i bardzo zwięzły interfejs programowania.</a:t>
            </a:r>
          </a:p>
        </p:txBody>
      </p:sp>
    </p:spTree>
    <p:extLst>
      <p:ext uri="{BB962C8B-B14F-4D97-AF65-F5344CB8AC3E}">
        <p14:creationId xmlns:p14="http://schemas.microsoft.com/office/powerpoint/2010/main" val="11939082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EEB5C7D3-D6DE-49B1-A44E-AD940AAA2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Testy Jednostkowe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5E72F60B-8210-42AE-8996-D49FE24B9C35}"/>
              </a:ext>
            </a:extLst>
          </p:cNvPr>
          <p:cNvSpPr txBox="1"/>
          <p:nvPr/>
        </p:nvSpPr>
        <p:spPr>
          <a:xfrm>
            <a:off x="370609" y="1341663"/>
            <a:ext cx="816379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Test jednostkowy (ang. unit test) to sposób testowania programu, w którym wydzielamy mniejszą jego część, jednostkę i testujemy ją w odosobnieniu. W naszym przypadku taką jednostką do testowania może być pojedyncza klasa czy metoda, którą napiszemy.</a:t>
            </a:r>
          </a:p>
          <a:p>
            <a:endParaRPr lang="pl-PL" dirty="0"/>
          </a:p>
          <a:p>
            <a:r>
              <a:rPr lang="pl-PL" dirty="0"/>
              <a:t>Testy jednostkowe można pisać bez bibliotek zewnętrznych jednak jest to uciążliwe. Dodatkowo warto używać istniejących bibliotek ponieważ IDE dobrze się z nimi integrują. Przykładem takiej biblioteki dla języka Java jest </a:t>
            </a:r>
            <a:r>
              <a:rPr lang="pl-PL" dirty="0" err="1"/>
              <a:t>JUnit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06089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77EAA3-702F-4A69-B85E-157816EB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SESJA 3 – 180 minut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0099197-1BEF-4ECD-A1C1-B4B6F9DED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FD44626-0108-41C4-9409-5AB41B2FAF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Moduł 1 – </a:t>
            </a:r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WebDriver</a:t>
            </a:r>
            <a:r>
              <a:rPr lang="pl-PL" dirty="0"/>
              <a:t>: Klasa </a:t>
            </a:r>
            <a:r>
              <a:rPr lang="pl-PL" dirty="0" err="1"/>
              <a:t>WebElement</a:t>
            </a:r>
            <a:r>
              <a:rPr lang="pl-PL" dirty="0"/>
              <a:t>, Klasa </a:t>
            </a:r>
            <a:r>
              <a:rPr lang="pl-PL" dirty="0" err="1"/>
              <a:t>WebDriverWait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E29A86F-C734-47F9-9C05-C432A934CB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Moduł 2 – Wprowadzenie do </a:t>
            </a:r>
            <a:r>
              <a:rPr lang="pl-PL" dirty="0" err="1"/>
              <a:t>PageObject</a:t>
            </a:r>
            <a:r>
              <a:rPr lang="pl-PL" dirty="0"/>
              <a:t> </a:t>
            </a:r>
            <a:r>
              <a:rPr lang="pl-PL" dirty="0" err="1"/>
              <a:t>Pattern</a:t>
            </a:r>
            <a:r>
              <a:rPr lang="pl-PL" dirty="0"/>
              <a:t> i </a:t>
            </a:r>
            <a:r>
              <a:rPr lang="pl-PL" dirty="0" err="1"/>
              <a:t>PageFactory</a:t>
            </a:r>
            <a:endParaRPr lang="pl-PL" dirty="0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FD5983A-330F-4623-AD81-00AB527BD3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Moduł 3 – Podsumowanie sesji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2D61B8C5-218B-4306-A0D1-1C6960839F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92CF34CE-F189-45D4-9CFF-EEE5D13BEBD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351A92DB-26AB-43BA-B121-E3603AFFF8D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E9992FD5-BC76-41E0-943F-B4C339511C8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24E0A231-E39D-4B89-8D12-E1263461B47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33817E99-4C9D-4327-9D1F-51DFB557000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2F396E89-4580-46D8-BD36-BCC4FA7C9A6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E00D1DF5-4F03-48C1-9EBA-1DF0D3E1FA9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Symbol zastępczy tekstu 14">
            <a:extLst>
              <a:ext uri="{FF2B5EF4-FFF2-40B4-BE49-F238E27FC236}">
                <a16:creationId xmlns:a16="http://schemas.microsoft.com/office/drawing/2014/main" id="{3674B4EA-944C-4CC2-AC03-781DD1C1AD1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Symbol zastępczy tekstu 15">
            <a:extLst>
              <a:ext uri="{FF2B5EF4-FFF2-40B4-BE49-F238E27FC236}">
                <a16:creationId xmlns:a16="http://schemas.microsoft.com/office/drawing/2014/main" id="{06C78215-8B92-47CA-B3F6-D607A677D9F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7" name="Symbol zastępczy tekstu 16">
            <a:extLst>
              <a:ext uri="{FF2B5EF4-FFF2-40B4-BE49-F238E27FC236}">
                <a16:creationId xmlns:a16="http://schemas.microsoft.com/office/drawing/2014/main" id="{07E35CEA-39D3-4BDF-9584-1ECA1500D37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E216930E-924B-4949-8936-04E9C2457CF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1068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5D90EDD7-1983-48FE-9918-74639F92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JUnit</a:t>
            </a:r>
            <a:endParaRPr lang="pl-PL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FE0F304-0107-48C9-AED4-F25DBDEECAF9}"/>
              </a:ext>
            </a:extLst>
          </p:cNvPr>
          <p:cNvSpPr txBox="1"/>
          <p:nvPr/>
        </p:nvSpPr>
        <p:spPr>
          <a:xfrm>
            <a:off x="852055" y="1279089"/>
            <a:ext cx="60059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JUnit</a:t>
            </a:r>
            <a:r>
              <a:rPr lang="pl-PL" dirty="0"/>
              <a:t> – narzędzie służące do tworzenia powtarzalnych testów jednostkowych oprogramowania pisanego w języku Java. </a:t>
            </a:r>
          </a:p>
          <a:p>
            <a:endParaRPr lang="pl-PL" dirty="0"/>
          </a:p>
          <a:p>
            <a:r>
              <a:rPr lang="pl-PL" dirty="0"/>
              <a:t>Cechy </a:t>
            </a:r>
            <a:r>
              <a:rPr lang="pl-PL" dirty="0" err="1"/>
              <a:t>JUnit</a:t>
            </a:r>
            <a:r>
              <a:rPr lang="pl-PL" dirty="0"/>
              <a:t>: metoda najmniejszą jednostką testowania, przypadki testowe, oddzielenie testów od kodu, wiele mechanizmów uruchamiania, tworzenie raportów, integracja z różnymi środowiskami programistycznymi.</a:t>
            </a:r>
          </a:p>
        </p:txBody>
      </p:sp>
    </p:spTree>
    <p:extLst>
      <p:ext uri="{BB962C8B-B14F-4D97-AF65-F5344CB8AC3E}">
        <p14:creationId xmlns:p14="http://schemas.microsoft.com/office/powerpoint/2010/main" val="6594226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F0D0FA85-3359-4570-9C6C-97F9E88C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JUnit4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ED502BC-520F-482F-AFA7-F13B61257528}"/>
              </a:ext>
            </a:extLst>
          </p:cNvPr>
          <p:cNvSpPr txBox="1"/>
          <p:nvPr/>
        </p:nvSpPr>
        <p:spPr>
          <a:xfrm>
            <a:off x="834736" y="1140589"/>
            <a:ext cx="6362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JUnit</a:t>
            </a:r>
            <a:r>
              <a:rPr lang="pl-PL" dirty="0"/>
              <a:t> 4 to monolit. Jeden plik JAR (ang. Java Archive), który zawiera całą bibliotekę. Ten plik zawiera między innymi:</a:t>
            </a:r>
          </a:p>
          <a:p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    klasy odpowiedzialne za wyszukiwanie testów,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    klasy odpowiedzialna za uruchamianie testów,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    klasy zawierające API do pisania testów (np. @Test czy 		implementacje asercji).</a:t>
            </a:r>
          </a:p>
        </p:txBody>
      </p:sp>
    </p:spTree>
    <p:extLst>
      <p:ext uri="{BB962C8B-B14F-4D97-AF65-F5344CB8AC3E}">
        <p14:creationId xmlns:p14="http://schemas.microsoft.com/office/powerpoint/2010/main" val="1696070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5A28D506-A491-4E08-A89E-CA8B49D3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JUnit5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06360A7-677F-4D0D-8C51-5534A12FC592}"/>
              </a:ext>
            </a:extLst>
          </p:cNvPr>
          <p:cNvSpPr txBox="1"/>
          <p:nvPr/>
        </p:nvSpPr>
        <p:spPr>
          <a:xfrm>
            <a:off x="426027" y="1296821"/>
            <a:ext cx="849283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JUnit</a:t>
            </a:r>
            <a:r>
              <a:rPr lang="pl-PL" dirty="0"/>
              <a:t> 5 to trzy niezależne komponenty:</a:t>
            </a:r>
          </a:p>
          <a:p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    platforma do uruchamiania testów: </a:t>
            </a:r>
            <a:r>
              <a:rPr lang="pl-PL" dirty="0" err="1"/>
              <a:t>JUnit</a:t>
            </a:r>
            <a:r>
              <a:rPr lang="pl-PL" dirty="0"/>
              <a:t> Platform,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    API używane do pisania testów: </a:t>
            </a:r>
            <a:r>
              <a:rPr lang="pl-PL" dirty="0" err="1"/>
              <a:t>JUnit</a:t>
            </a:r>
            <a:r>
              <a:rPr lang="pl-PL" dirty="0"/>
              <a:t> Jupiter,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    API używane do uruchamia testów napisanych w starszych wersjach </a:t>
            </a:r>
            <a:r>
              <a:rPr lang="pl-PL" dirty="0" err="1"/>
              <a:t>JUnit</a:t>
            </a:r>
            <a:r>
              <a:rPr lang="pl-PL" dirty="0"/>
              <a:t> 			na platformie </a:t>
            </a:r>
            <a:r>
              <a:rPr lang="pl-PL" dirty="0" err="1"/>
              <a:t>JUnit</a:t>
            </a:r>
            <a:r>
              <a:rPr lang="pl-PL" dirty="0"/>
              <a:t> 5: </a:t>
            </a:r>
            <a:r>
              <a:rPr lang="pl-PL" dirty="0" err="1"/>
              <a:t>JUnit</a:t>
            </a:r>
            <a:r>
              <a:rPr lang="pl-PL" dirty="0"/>
              <a:t> </a:t>
            </a:r>
            <a:r>
              <a:rPr lang="pl-PL" dirty="0" err="1"/>
              <a:t>Vintage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/>
              <a:t>W swojej codziennej pracy używa się </a:t>
            </a:r>
            <a:r>
              <a:rPr lang="pl-PL" dirty="0" err="1"/>
              <a:t>JUnit</a:t>
            </a:r>
            <a:r>
              <a:rPr lang="pl-PL" dirty="0"/>
              <a:t> Jupiter, czyli samego API, które pozwala na tworzenie testów. To właśnie </a:t>
            </a:r>
            <a:r>
              <a:rPr lang="pl-PL" dirty="0" err="1"/>
              <a:t>JUnit</a:t>
            </a:r>
            <a:r>
              <a:rPr lang="pl-PL" dirty="0"/>
              <a:t> Jupiter zawiera adnotacje, który są niezbędne w trakcie pisania testów. W trakcie uruchamiania testów pośrednio używa się też </a:t>
            </a:r>
            <a:r>
              <a:rPr lang="pl-PL" dirty="0" err="1"/>
              <a:t>JUnit</a:t>
            </a:r>
            <a:r>
              <a:rPr lang="pl-PL" dirty="0"/>
              <a:t> Platform, na przykład uruchamiając testy w IDE.</a:t>
            </a:r>
          </a:p>
        </p:txBody>
      </p:sp>
    </p:spTree>
    <p:extLst>
      <p:ext uri="{BB962C8B-B14F-4D97-AF65-F5344CB8AC3E}">
        <p14:creationId xmlns:p14="http://schemas.microsoft.com/office/powerpoint/2010/main" val="373127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2B4F57BF-7878-4E20-B34C-7055C775F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Assert</a:t>
            </a:r>
            <a:r>
              <a:rPr lang="pl-PL" dirty="0"/>
              <a:t> - Asercje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5FEEDB02-F6BD-46A7-8662-5BEF439F0C65}"/>
              </a:ext>
            </a:extLst>
          </p:cNvPr>
          <p:cNvSpPr txBox="1"/>
          <p:nvPr/>
        </p:nvSpPr>
        <p:spPr>
          <a:xfrm>
            <a:off x="727364" y="1258168"/>
            <a:ext cx="75160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Po co używać asercji? Z tego powodu iż gotowe asercje tworzą komunikaty błędów (w trakcie testów jednostkowych), które ułatwiają znalezienie błędu. </a:t>
            </a:r>
          </a:p>
          <a:p>
            <a:r>
              <a:rPr lang="pl-PL" dirty="0"/>
              <a:t>Komunikaty te są bardziej czytelne niż standardowy wyjątek </a:t>
            </a:r>
            <a:r>
              <a:rPr lang="pl-PL" dirty="0" err="1"/>
              <a:t>AssertionError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4C2B6FA1-75F5-4B0C-8AA1-77E10AD85D11}"/>
              </a:ext>
            </a:extLst>
          </p:cNvPr>
          <p:cNvSpPr txBox="1"/>
          <p:nvPr/>
        </p:nvSpPr>
        <p:spPr>
          <a:xfrm>
            <a:off x="727363" y="3554192"/>
            <a:ext cx="7000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Asercje w bibliotece </a:t>
            </a:r>
            <a:r>
              <a:rPr lang="pl-PL" dirty="0" err="1"/>
              <a:t>JUnit</a:t>
            </a:r>
            <a:r>
              <a:rPr lang="pl-PL" dirty="0"/>
              <a:t> to metody statyczne w klasie </a:t>
            </a:r>
            <a:r>
              <a:rPr lang="pl-PL" dirty="0" err="1"/>
              <a:t>Assert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264194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7DC51935-EDCE-4964-8A4A-D6D33B08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Assert</a:t>
            </a:r>
            <a:endParaRPr lang="pl-PL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F15C12D-4BB6-4620-85EB-71042EB9E228}"/>
              </a:ext>
            </a:extLst>
          </p:cNvPr>
          <p:cNvSpPr txBox="1"/>
          <p:nvPr/>
        </p:nvSpPr>
        <p:spPr>
          <a:xfrm>
            <a:off x="613063" y="1345174"/>
            <a:ext cx="79178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    </a:t>
            </a:r>
            <a:r>
              <a:rPr lang="pl-PL" dirty="0" err="1"/>
              <a:t>assertTrue</a:t>
            </a:r>
            <a:r>
              <a:rPr lang="pl-PL" dirty="0"/>
              <a:t> sprawdza czy przekazany argument to </a:t>
            </a:r>
            <a:r>
              <a:rPr lang="pl-PL" dirty="0" err="1"/>
              <a:t>true</a:t>
            </a:r>
            <a:r>
              <a:rPr lang="pl-PL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    </a:t>
            </a:r>
            <a:r>
              <a:rPr lang="pl-PL" dirty="0" err="1"/>
              <a:t>assertFalse</a:t>
            </a:r>
            <a:r>
              <a:rPr lang="pl-PL" dirty="0"/>
              <a:t> sprawdza czy przekazany argument to </a:t>
            </a:r>
            <a:r>
              <a:rPr lang="pl-PL" dirty="0" err="1"/>
              <a:t>false</a:t>
            </a:r>
            <a:r>
              <a:rPr lang="pl-PL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    </a:t>
            </a:r>
            <a:r>
              <a:rPr lang="pl-PL" dirty="0" err="1"/>
              <a:t>assertNull</a:t>
            </a:r>
            <a:r>
              <a:rPr lang="pl-PL" dirty="0"/>
              <a:t> sprawdza czy przekazany argument to </a:t>
            </a:r>
            <a:r>
              <a:rPr lang="pl-PL" dirty="0" err="1"/>
              <a:t>null</a:t>
            </a:r>
            <a:r>
              <a:rPr lang="pl-PL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    </a:t>
            </a:r>
            <a:r>
              <a:rPr lang="pl-PL" dirty="0" err="1"/>
              <a:t>assertNotNull</a:t>
            </a:r>
            <a:r>
              <a:rPr lang="pl-PL" dirty="0"/>
              <a:t> sprawdza czy przekazany argument nie jest </a:t>
            </a:r>
            <a:r>
              <a:rPr lang="pl-PL" dirty="0" err="1"/>
              <a:t>nullem</a:t>
            </a:r>
            <a:r>
              <a:rPr lang="pl-PL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    </a:t>
            </a:r>
            <a:r>
              <a:rPr lang="pl-PL" dirty="0" err="1"/>
              <a:t>assertEquals</a:t>
            </a:r>
            <a:r>
              <a:rPr lang="pl-PL" dirty="0"/>
              <a:t> przyjmuje dwa parametry wartość oczekiwaną i wartość 		rzeczywistą, jeśli są różne rzuca wyjątek,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    </a:t>
            </a:r>
            <a:r>
              <a:rPr lang="pl-PL" dirty="0" err="1"/>
              <a:t>assertNotEquals</a:t>
            </a:r>
            <a:r>
              <a:rPr lang="pl-PL" dirty="0"/>
              <a:t> przyjmuje dwa parametry wartość oczekiwaną i 			wartość rzeczywistą, rzuci wyjątek jeśli są równe.</a:t>
            </a:r>
          </a:p>
        </p:txBody>
      </p:sp>
    </p:spTree>
    <p:extLst>
      <p:ext uri="{BB962C8B-B14F-4D97-AF65-F5344CB8AC3E}">
        <p14:creationId xmlns:p14="http://schemas.microsoft.com/office/powerpoint/2010/main" val="13292485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2B78092E-0A49-42DB-81E3-92789F89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Data </a:t>
            </a:r>
            <a:r>
              <a:rPr lang="pl-PL" dirty="0" err="1"/>
              <a:t>Driven</a:t>
            </a:r>
            <a:r>
              <a:rPr lang="pl-PL" dirty="0"/>
              <a:t> </a:t>
            </a:r>
            <a:r>
              <a:rPr lang="pl-PL" dirty="0" err="1"/>
              <a:t>Testing</a:t>
            </a:r>
            <a:endParaRPr lang="pl-PL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25E57EF-9BF4-4267-93C8-1D950207695D}"/>
              </a:ext>
            </a:extLst>
          </p:cNvPr>
          <p:cNvSpPr txBox="1"/>
          <p:nvPr/>
        </p:nvSpPr>
        <p:spPr>
          <a:xfrm>
            <a:off x="491836" y="1120312"/>
            <a:ext cx="84027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Testowanie oparte na danych to tworzenie skryptów testowych, w których dane testowe i / lub wartości wyjściowe są odczytywane z plików danych, zamiast używać tych samych wartości zakodowanych na stałe za każdym razem, gdy test jest wykonywany. W ten sposób testerzy mogą sprawdzić, jak aplikacja efektywnie obsługuje różne dane wejściowe. Może to być dowolny z poniższych plików danych.</a:t>
            </a:r>
            <a:br>
              <a:rPr lang="pl-PL" dirty="0"/>
            </a:br>
            <a:br>
              <a:rPr lang="pl-PL" dirty="0"/>
            </a:br>
            <a:r>
              <a:rPr lang="pl-PL" dirty="0">
                <a:solidFill>
                  <a:schemeClr val="tx2">
                    <a:lumMod val="75000"/>
                  </a:schemeClr>
                </a:solidFill>
              </a:rPr>
              <a:t>Pule danych</a:t>
            </a:r>
            <a:br>
              <a:rPr lang="pl-PL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pl-PL" dirty="0">
                <a:solidFill>
                  <a:schemeClr val="tx2">
                    <a:lumMod val="75000"/>
                  </a:schemeClr>
                </a:solidFill>
              </a:rPr>
              <a:t>Pliki programu Excel</a:t>
            </a:r>
            <a:br>
              <a:rPr lang="pl-PL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pl-PL" dirty="0">
                <a:solidFill>
                  <a:schemeClr val="tx2">
                    <a:lumMod val="75000"/>
                  </a:schemeClr>
                </a:solidFill>
              </a:rPr>
              <a:t>Obiekty ADO</a:t>
            </a:r>
            <a:br>
              <a:rPr lang="pl-PL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pl-PL" dirty="0">
                <a:solidFill>
                  <a:schemeClr val="tx2">
                    <a:lumMod val="75000"/>
                  </a:schemeClr>
                </a:solidFill>
              </a:rPr>
              <a:t>Pliki CSV</a:t>
            </a:r>
            <a:br>
              <a:rPr lang="pl-PL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pl-PL" dirty="0">
                <a:solidFill>
                  <a:schemeClr val="tx2">
                    <a:lumMod val="75000"/>
                  </a:schemeClr>
                </a:solidFill>
              </a:rPr>
              <a:t>Źródła ODBC</a:t>
            </a:r>
          </a:p>
        </p:txBody>
      </p:sp>
    </p:spTree>
    <p:extLst>
      <p:ext uri="{BB962C8B-B14F-4D97-AF65-F5344CB8AC3E}">
        <p14:creationId xmlns:p14="http://schemas.microsoft.com/office/powerpoint/2010/main" val="2244751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33ACB5B6-D746-46F0-A349-33D45C9D6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Architektura  Data </a:t>
            </a:r>
            <a:r>
              <a:rPr lang="pl-PL" dirty="0" err="1"/>
              <a:t>Driven</a:t>
            </a:r>
            <a:r>
              <a:rPr lang="pl-PL" dirty="0"/>
              <a:t> </a:t>
            </a:r>
            <a:r>
              <a:rPr lang="pl-PL" dirty="0" err="1"/>
              <a:t>Testing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80EE391-8FEC-45B3-B9FC-F677DD85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2" y="1476375"/>
            <a:ext cx="41052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92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8D394A52-9E01-4F6A-A992-8083BA28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SELENIUM GRID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9D2CC97-26A6-4728-A0CF-9C7B559ADFCD}"/>
              </a:ext>
            </a:extLst>
          </p:cNvPr>
          <p:cNvSpPr txBox="1"/>
          <p:nvPr/>
        </p:nvSpPr>
        <p:spPr>
          <a:xfrm>
            <a:off x="699654" y="1095791"/>
            <a:ext cx="741910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Grid</a:t>
            </a:r>
            <a:r>
              <a:rPr lang="pl-PL" dirty="0"/>
              <a:t> to funkcja </a:t>
            </a:r>
            <a:r>
              <a:rPr lang="pl-PL" dirty="0" err="1"/>
              <a:t>Selenium</a:t>
            </a:r>
            <a:r>
              <a:rPr lang="pl-PL" dirty="0"/>
              <a:t>, która umożliwia uruchamianie przypadków testowych na różnych maszynach na różnych platformach.</a:t>
            </a:r>
          </a:p>
          <a:p>
            <a:endParaRPr lang="pl-PL" dirty="0"/>
          </a:p>
          <a:p>
            <a:r>
              <a:rPr lang="pl-PL" dirty="0"/>
              <a:t>Kontrola wyzwalania przypadków testowych znajduje się na komputerze lokalnym, a po uruchomieniu przypadków testowych są one automatycznie wykonywane przez maszynę zdalną. </a:t>
            </a:r>
          </a:p>
          <a:p>
            <a:endParaRPr lang="pl-PL" dirty="0"/>
          </a:p>
          <a:p>
            <a:r>
              <a:rPr lang="pl-PL" dirty="0"/>
              <a:t>Załóżmy, że jest n przypadków testowych. Na komputerze lokalnym działa wiele aplikacji, więc należy uruchomić przypadki testowe na komputerze zdalnym. </a:t>
            </a:r>
          </a:p>
          <a:p>
            <a:endParaRPr lang="pl-PL" dirty="0"/>
          </a:p>
          <a:p>
            <a:r>
              <a:rPr lang="pl-PL" dirty="0"/>
              <a:t>Należy skonfigurować serwer zdalny, aby można było na nim wykonywać przypadki testowe.</a:t>
            </a:r>
          </a:p>
        </p:txBody>
      </p:sp>
    </p:spTree>
    <p:extLst>
      <p:ext uri="{BB962C8B-B14F-4D97-AF65-F5344CB8AC3E}">
        <p14:creationId xmlns:p14="http://schemas.microsoft.com/office/powerpoint/2010/main" val="2742111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43215031-0479-4CB8-AB0B-0404C6A4C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SELENIUM GRID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241D63E-4375-41DA-B838-96B35CB2700F}"/>
              </a:ext>
            </a:extLst>
          </p:cNvPr>
          <p:cNvSpPr txBox="1"/>
          <p:nvPr/>
        </p:nvSpPr>
        <p:spPr>
          <a:xfrm>
            <a:off x="526473" y="1161601"/>
            <a:ext cx="8530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Obsługuje rozproszone wykonywanie testów. </a:t>
            </a:r>
          </a:p>
          <a:p>
            <a:endParaRPr lang="pl-PL" dirty="0"/>
          </a:p>
          <a:p>
            <a:r>
              <a:rPr lang="pl-PL" dirty="0"/>
              <a:t>Początkowo jest lokalna maszyna, na której piszemy przypadki testowe i wykonujemy je na tej samej maszynie. </a:t>
            </a:r>
          </a:p>
          <a:p>
            <a:r>
              <a:rPr lang="pl-PL" dirty="0"/>
              <a:t>Jednak w dużej organizacji czy firmie jest wiele przypadków testowych i nie jest możliwe uruchomienie wszystkich przypadków testowych na tej samej maszynie.</a:t>
            </a:r>
          </a:p>
          <a:p>
            <a:endParaRPr lang="pl-PL" dirty="0"/>
          </a:p>
          <a:p>
            <a:r>
              <a:rPr lang="pl-PL" dirty="0"/>
              <a:t>W dużej organizacji jest wiele serwerów, więc lokalna maszyna dystrybuuje przypadki testowe na różnych maszynach / serwerach.</a:t>
            </a:r>
          </a:p>
          <a:p>
            <a:br>
              <a:rPr lang="pl-PL" dirty="0"/>
            </a:br>
            <a:r>
              <a:rPr lang="pl-PL" dirty="0"/>
              <a:t>W </a:t>
            </a:r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Grid</a:t>
            </a:r>
            <a:r>
              <a:rPr lang="pl-PL" dirty="0"/>
              <a:t> można uruchamiać przypadki testowe równolegle na wielu komputerach.</a:t>
            </a:r>
          </a:p>
        </p:txBody>
      </p:sp>
    </p:spTree>
    <p:extLst>
      <p:ext uri="{BB962C8B-B14F-4D97-AF65-F5344CB8AC3E}">
        <p14:creationId xmlns:p14="http://schemas.microsoft.com/office/powerpoint/2010/main" val="39181156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3D4EE4C-FF30-43CB-93D3-2778D138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Architektura </a:t>
            </a:r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Grid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C3FBE5A-2455-4D42-B21F-40C5CAE4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803" y="1223828"/>
            <a:ext cx="4327898" cy="3530337"/>
          </a:xfrm>
          <a:prstGeom prst="rect">
            <a:avLst/>
          </a:prstGeom>
        </p:spPr>
      </p:pic>
      <p:pic>
        <p:nvPicPr>
          <p:cNvPr id="8" name="Obraz 7" descr="Obraz zawierający tekst&#10;&#10;Opis wygenerowany automatycznie">
            <a:extLst>
              <a:ext uri="{FF2B5EF4-FFF2-40B4-BE49-F238E27FC236}">
                <a16:creationId xmlns:a16="http://schemas.microsoft.com/office/drawing/2014/main" id="{DFA0522B-75AE-42F9-9109-686A9356C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15" y="1396602"/>
            <a:ext cx="4082197" cy="311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17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5227B32-939B-496D-AAD0-1D56D1B7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SESJA 4 – 180 minut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1354A3F-9C1D-40DF-8DBF-9A4FC203CF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6A09893-4E97-4817-B782-5311433EBC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Moduł 1 – Wprowadzenie do Data </a:t>
            </a:r>
            <a:r>
              <a:rPr lang="pl-PL" dirty="0" err="1"/>
              <a:t>driven</a:t>
            </a:r>
            <a:r>
              <a:rPr lang="pl-PL" dirty="0"/>
              <a:t> </a:t>
            </a:r>
            <a:r>
              <a:rPr lang="pl-PL" dirty="0" err="1"/>
              <a:t>testing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18FC30C-68DA-4BAC-8800-0D630E5FA4E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Moduł 2 – Wprowadzenie do </a:t>
            </a:r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Grid</a:t>
            </a:r>
            <a:endParaRPr lang="pl-PL" dirty="0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491EA1BF-0B72-4C33-8D4C-4EDB1B4147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Moduł 3 – Podsumowanie szkolenia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103B4ABA-56A9-4526-AA5E-A50FF1A316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6A6596A1-37B4-4CCA-9218-539C9AB8B33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0D71EE3F-7EFB-4BAC-97C0-208158C1BFD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19EA7D74-F5B1-4855-AAB7-DDD33B79B9C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9613DE81-7F42-44B7-9667-0DA8C4825B6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6BF52465-3CDC-4466-95D6-2E31730ECD2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27184B5F-4681-4C0A-A8D9-48324E976CF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6A7491FC-88A2-4E06-A96C-6B7F3470EE5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Symbol zastępczy tekstu 14">
            <a:extLst>
              <a:ext uri="{FF2B5EF4-FFF2-40B4-BE49-F238E27FC236}">
                <a16:creationId xmlns:a16="http://schemas.microsoft.com/office/drawing/2014/main" id="{043D9E7C-325A-4FF8-B398-D50E32D04BF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Symbol zastępczy tekstu 15">
            <a:extLst>
              <a:ext uri="{FF2B5EF4-FFF2-40B4-BE49-F238E27FC236}">
                <a16:creationId xmlns:a16="http://schemas.microsoft.com/office/drawing/2014/main" id="{5FB49E55-9B48-43D8-A188-B025587C673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7" name="Symbol zastępczy tekstu 16">
            <a:extLst>
              <a:ext uri="{FF2B5EF4-FFF2-40B4-BE49-F238E27FC236}">
                <a16:creationId xmlns:a16="http://schemas.microsoft.com/office/drawing/2014/main" id="{6512343A-BF4E-4496-B241-E2BB1EBDF27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914B2737-E90B-43FF-BDA0-1EC1B240143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1584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7459FF82-B2AB-438D-8241-544ADCFD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HUB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726B890-C3F2-4F05-B784-E87AAAA602BB}"/>
              </a:ext>
            </a:extLst>
          </p:cNvPr>
          <p:cNvSpPr txBox="1"/>
          <p:nvPr/>
        </p:nvSpPr>
        <p:spPr>
          <a:xfrm>
            <a:off x="786245" y="1594417"/>
            <a:ext cx="71212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Hub to centralny punkt lub lokalna maszyna, która odbiera wszystkie żądania testowe i przekazuje je do odpowiednich węzłów. </a:t>
            </a:r>
          </a:p>
          <a:p>
            <a:endParaRPr lang="pl-PL" dirty="0"/>
          </a:p>
          <a:p>
            <a:r>
              <a:rPr lang="pl-PL" dirty="0"/>
              <a:t>W </a:t>
            </a:r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Grid</a:t>
            </a:r>
            <a:r>
              <a:rPr lang="pl-PL" dirty="0"/>
              <a:t> może być tylko jeden hub.</a:t>
            </a:r>
          </a:p>
          <a:p>
            <a:endParaRPr lang="pl-PL" dirty="0"/>
          </a:p>
          <a:p>
            <a:r>
              <a:rPr lang="pl-PL" dirty="0"/>
              <a:t>Maszyna zawierająca hub uruchamia przypadek testowy, ale na innych komputerach przeglądarka zostanie zautomatyzowana i wybrana według założeń.</a:t>
            </a:r>
          </a:p>
        </p:txBody>
      </p:sp>
    </p:spTree>
    <p:extLst>
      <p:ext uri="{BB962C8B-B14F-4D97-AF65-F5344CB8AC3E}">
        <p14:creationId xmlns:p14="http://schemas.microsoft.com/office/powerpoint/2010/main" val="39761127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D39619E-DD43-493C-879E-C52403ACB0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3550" y="1414749"/>
            <a:ext cx="8235950" cy="1861851"/>
          </a:xfrm>
        </p:spPr>
        <p:txBody>
          <a:bodyPr/>
          <a:lstStyle/>
          <a:p>
            <a:r>
              <a:rPr lang="pl-PL" dirty="0"/>
              <a:t>Możliwość uruchamiania na różnych platformach</a:t>
            </a:r>
          </a:p>
          <a:p>
            <a:r>
              <a:rPr lang="pl-PL" dirty="0"/>
              <a:t>Możliwość uruchamiania na różnych wersjach przeglądarek (na jednej maszynie może być tylko jedna wersja)</a:t>
            </a:r>
          </a:p>
          <a:p>
            <a:r>
              <a:rPr lang="pl-PL" dirty="0"/>
              <a:t>Praca na różnych systemach operacyjnych i ich wersjach</a:t>
            </a:r>
          </a:p>
          <a:p>
            <a:r>
              <a:rPr lang="pl-PL" dirty="0"/>
              <a:t>Rozproszenie testów</a:t>
            </a:r>
          </a:p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5044B4EC-98C5-4DFE-B598-4B9EC737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Zastosowania </a:t>
            </a:r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Grid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145679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DZIĘKUJEMY</a:t>
            </a:r>
            <a:endParaRPr lang="en-GB" dirty="0"/>
          </a:p>
        </p:txBody>
      </p:sp>
      <p:sp>
        <p:nvSpPr>
          <p:cNvPr id="7" name="Podtytuł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Centrum Szkoleniowe</a:t>
            </a:r>
          </a:p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23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mail.szkolenia@comarch.pl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7DB41E1-BC3D-4646-8711-559D78BE5B3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 anchor="ctr">
            <a:normAutofit fontScale="90000"/>
          </a:bodyPr>
          <a:lstStyle/>
          <a:p>
            <a:pPr eaLnBrk="1" hangingPunct="1"/>
            <a:r>
              <a:rPr lang="pl-PL" altLang="pl-PL" sz="3300"/>
              <a:t>TESTOWANIE OPROGRAMOWANIA</a:t>
            </a:r>
          </a:p>
        </p:txBody>
      </p:sp>
      <p:sp>
        <p:nvSpPr>
          <p:cNvPr id="2052" name="Podtytuł 1">
            <a:extLst>
              <a:ext uri="{FF2B5EF4-FFF2-40B4-BE49-F238E27FC236}">
                <a16:creationId xmlns:a16="http://schemas.microsoft.com/office/drawing/2014/main" id="{9746D610-6075-49CC-9DFF-DF82D990A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altLang="pl-PL"/>
          </a:p>
        </p:txBody>
      </p:sp>
      <p:sp>
        <p:nvSpPr>
          <p:cNvPr id="2" name="Równoległobok 1">
            <a:extLst>
              <a:ext uri="{FF2B5EF4-FFF2-40B4-BE49-F238E27FC236}">
                <a16:creationId xmlns:a16="http://schemas.microsoft.com/office/drawing/2014/main" id="{48B8BCE8-6B0A-42A0-9904-805B06F1161D}"/>
              </a:ext>
            </a:extLst>
          </p:cNvPr>
          <p:cNvSpPr/>
          <p:nvPr/>
        </p:nvSpPr>
        <p:spPr>
          <a:xfrm>
            <a:off x="829668" y="254196"/>
            <a:ext cx="7640006" cy="289501"/>
          </a:xfrm>
          <a:prstGeom prst="parallelogram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EEB6D1B-1B11-4FB6-8744-40C2FB7155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62100" y="2071688"/>
            <a:ext cx="5829300" cy="857250"/>
          </a:xfrm>
        </p:spPr>
        <p:txBody>
          <a:bodyPr/>
          <a:lstStyle/>
          <a:p>
            <a:pPr eaLnBrk="1" hangingPunct="1"/>
            <a:r>
              <a:rPr lang="pl-PL" altLang="pl-PL"/>
              <a:t>Faza testowania</a:t>
            </a:r>
          </a:p>
        </p:txBody>
      </p:sp>
      <p:sp>
        <p:nvSpPr>
          <p:cNvPr id="3075" name="AutoShape 3">
            <a:extLst>
              <a:ext uri="{FF2B5EF4-FFF2-40B4-BE49-F238E27FC236}">
                <a16:creationId xmlns:a16="http://schemas.microsoft.com/office/drawing/2014/main" id="{5B955E2C-83D8-4976-A94B-81C3AF5D2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245519"/>
            <a:ext cx="6629400" cy="101203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2400"/>
          </a:p>
        </p:txBody>
      </p:sp>
      <p:sp>
        <p:nvSpPr>
          <p:cNvPr id="3076" name="AutoShape 4">
            <a:extLst>
              <a:ext uri="{FF2B5EF4-FFF2-40B4-BE49-F238E27FC236}">
                <a16:creationId xmlns:a16="http://schemas.microsoft.com/office/drawing/2014/main" id="{6DE41796-1862-4963-B823-0D840EA25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723" y="2300288"/>
            <a:ext cx="1519955" cy="30646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FF"/>
                    </a:gs>
                    <a:gs pos="100000">
                      <a:srgbClr val="00279F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l-PL" altLang="pl-PL" sz="1200">
                <a:solidFill>
                  <a:schemeClr val="tx2"/>
                </a:solidFill>
                <a:latin typeface="Times New Roman CE" panose="02020603050405020304" pitchFamily="18" charset="0"/>
              </a:rPr>
              <a:t>Określenie wymagań</a:t>
            </a:r>
            <a:endParaRPr lang="pl-PL" altLang="pl-PL" sz="1050">
              <a:solidFill>
                <a:schemeClr val="tx2"/>
              </a:solidFill>
              <a:latin typeface="Times New Roman CE" panose="02020603050405020304" pitchFamily="18" charset="0"/>
            </a:endParaRPr>
          </a:p>
        </p:txBody>
      </p:sp>
      <p:sp>
        <p:nvSpPr>
          <p:cNvPr id="3077" name="AutoShape 5">
            <a:extLst>
              <a:ext uri="{FF2B5EF4-FFF2-40B4-BE49-F238E27FC236}">
                <a16:creationId xmlns:a16="http://schemas.microsoft.com/office/drawing/2014/main" id="{053B1EB3-C552-41FE-BF28-11E43CB47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054" y="2300288"/>
            <a:ext cx="1096747" cy="30646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FF"/>
                    </a:gs>
                    <a:gs pos="100000">
                      <a:srgbClr val="00279F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l-PL" altLang="pl-PL" sz="1200">
                <a:solidFill>
                  <a:schemeClr val="tx2"/>
                </a:solidFill>
                <a:latin typeface="Times New Roman CE" panose="02020603050405020304" pitchFamily="18" charset="0"/>
              </a:rPr>
              <a:t>Projektowanie</a:t>
            </a:r>
          </a:p>
        </p:txBody>
      </p:sp>
      <p:sp>
        <p:nvSpPr>
          <p:cNvPr id="3078" name="AutoShape 6">
            <a:extLst>
              <a:ext uri="{FF2B5EF4-FFF2-40B4-BE49-F238E27FC236}">
                <a16:creationId xmlns:a16="http://schemas.microsoft.com/office/drawing/2014/main" id="{19FA5483-5AC8-4C7C-B11A-EC1043EEB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812" y="2300288"/>
            <a:ext cx="1126159" cy="30646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FF"/>
                    </a:gs>
                    <a:gs pos="100000">
                      <a:srgbClr val="00279F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l-PL" altLang="pl-PL" sz="1200">
                <a:solidFill>
                  <a:schemeClr val="tx2"/>
                </a:solidFill>
                <a:latin typeface="Times New Roman CE" panose="02020603050405020304" pitchFamily="18" charset="0"/>
              </a:rPr>
              <a:t>Implementacja</a:t>
            </a:r>
          </a:p>
        </p:txBody>
      </p:sp>
      <p:sp>
        <p:nvSpPr>
          <p:cNvPr id="3079" name="AutoShape 7">
            <a:extLst>
              <a:ext uri="{FF2B5EF4-FFF2-40B4-BE49-F238E27FC236}">
                <a16:creationId xmlns:a16="http://schemas.microsoft.com/office/drawing/2014/main" id="{58BF7CE2-0629-43D0-AA02-A049B7E59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9153" y="2281237"/>
            <a:ext cx="1034706" cy="332006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FF"/>
                    </a:gs>
                    <a:gs pos="100000">
                      <a:srgbClr val="00279F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l-PL" altLang="pl-PL" sz="1350" b="1">
                <a:solidFill>
                  <a:schemeClr val="tx2"/>
                </a:solidFill>
                <a:latin typeface="Times New Roman CE" panose="02020603050405020304" pitchFamily="18" charset="0"/>
              </a:rPr>
              <a:t>Testowanie</a:t>
            </a:r>
          </a:p>
        </p:txBody>
      </p:sp>
      <p:sp>
        <p:nvSpPr>
          <p:cNvPr id="3080" name="AutoShape 8">
            <a:extLst>
              <a:ext uri="{FF2B5EF4-FFF2-40B4-BE49-F238E27FC236}">
                <a16:creationId xmlns:a16="http://schemas.microsoft.com/office/drawing/2014/main" id="{07E17DCA-CB69-4190-88A3-E338D3C82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6528" y="2300288"/>
            <a:ext cx="1018080" cy="30646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FF"/>
                    </a:gs>
                    <a:gs pos="100000">
                      <a:srgbClr val="00279F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l-PL" altLang="pl-PL" sz="1200">
                <a:solidFill>
                  <a:schemeClr val="tx2"/>
                </a:solidFill>
                <a:latin typeface="Times New Roman CE" panose="02020603050405020304" pitchFamily="18" charset="0"/>
              </a:rPr>
              <a:t>Konserwacja</a:t>
            </a:r>
          </a:p>
        </p:txBody>
      </p:sp>
      <p:sp>
        <p:nvSpPr>
          <p:cNvPr id="3081" name="Line 9">
            <a:extLst>
              <a:ext uri="{FF2B5EF4-FFF2-40B4-BE49-F238E27FC236}">
                <a16:creationId xmlns:a16="http://schemas.microsoft.com/office/drawing/2014/main" id="{07925EE8-BA42-4855-A75F-246149886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7610" y="2557463"/>
            <a:ext cx="6050756" cy="119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3082" name="Line 10">
            <a:extLst>
              <a:ext uri="{FF2B5EF4-FFF2-40B4-BE49-F238E27FC236}">
                <a16:creationId xmlns:a16="http://schemas.microsoft.com/office/drawing/2014/main" id="{91C6C97D-1E20-4753-B7CC-74230F304E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8085" y="2496741"/>
            <a:ext cx="1190" cy="12144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3083" name="Line 11">
            <a:extLst>
              <a:ext uri="{FF2B5EF4-FFF2-40B4-BE49-F238E27FC236}">
                <a16:creationId xmlns:a16="http://schemas.microsoft.com/office/drawing/2014/main" id="{1B1B46DD-87D7-442C-9BB2-093B6FF3ECC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1806" y="2496741"/>
            <a:ext cx="1191" cy="12144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3084" name="Line 12">
            <a:extLst>
              <a:ext uri="{FF2B5EF4-FFF2-40B4-BE49-F238E27FC236}">
                <a16:creationId xmlns:a16="http://schemas.microsoft.com/office/drawing/2014/main" id="{A0196FCA-8485-498D-8EB2-15FC9BE141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9542" y="2496741"/>
            <a:ext cx="1190" cy="12144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3085" name="Line 13">
            <a:extLst>
              <a:ext uri="{FF2B5EF4-FFF2-40B4-BE49-F238E27FC236}">
                <a16:creationId xmlns:a16="http://schemas.microsoft.com/office/drawing/2014/main" id="{0416D971-FDFE-4405-B558-7339A1568A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7004" y="2496741"/>
            <a:ext cx="1190" cy="12144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3086" name="Line 14">
            <a:extLst>
              <a:ext uri="{FF2B5EF4-FFF2-40B4-BE49-F238E27FC236}">
                <a16:creationId xmlns:a16="http://schemas.microsoft.com/office/drawing/2014/main" id="{1D6DCB8A-D49B-4FFE-BF58-0E4825CCFA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2325" y="2496741"/>
            <a:ext cx="1191" cy="12144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3087" name="Line 15">
            <a:extLst>
              <a:ext uri="{FF2B5EF4-FFF2-40B4-BE49-F238E27FC236}">
                <a16:creationId xmlns:a16="http://schemas.microsoft.com/office/drawing/2014/main" id="{DD1C191E-A143-40DD-983F-F778D089215D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0031" y="2496741"/>
            <a:ext cx="1191" cy="12144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3088" name="Text Box 16">
            <a:extLst>
              <a:ext uri="{FF2B5EF4-FFF2-40B4-BE49-F238E27FC236}">
                <a16:creationId xmlns:a16="http://schemas.microsoft.com/office/drawing/2014/main" id="{2DBB5BE2-78E9-43A5-843C-BE46B590D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0416" y="2734867"/>
            <a:ext cx="125386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l-PL" altLang="pl-PL" sz="1200">
                <a:solidFill>
                  <a:schemeClr val="tx2"/>
                </a:solidFill>
                <a:latin typeface="Times New Roman CE" panose="02020603050405020304" pitchFamily="18" charset="0"/>
              </a:rPr>
              <a:t>Faza strategiczna</a:t>
            </a:r>
          </a:p>
        </p:txBody>
      </p:sp>
      <p:sp>
        <p:nvSpPr>
          <p:cNvPr id="3089" name="Text Box 17">
            <a:extLst>
              <a:ext uri="{FF2B5EF4-FFF2-40B4-BE49-F238E27FC236}">
                <a16:creationId xmlns:a16="http://schemas.microsoft.com/office/drawing/2014/main" id="{380D3BC0-4FB3-43D0-86EC-B2CBFA79E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8463" y="2734867"/>
            <a:ext cx="66556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l-PL" altLang="pl-PL" sz="1200">
                <a:solidFill>
                  <a:schemeClr val="tx2"/>
                </a:solidFill>
                <a:latin typeface="Times New Roman CE" panose="02020603050405020304" pitchFamily="18" charset="0"/>
              </a:rPr>
              <a:t>Analiza</a:t>
            </a:r>
          </a:p>
        </p:txBody>
      </p:sp>
      <p:sp>
        <p:nvSpPr>
          <p:cNvPr id="3090" name="Line 18">
            <a:extLst>
              <a:ext uri="{FF2B5EF4-FFF2-40B4-BE49-F238E27FC236}">
                <a16:creationId xmlns:a16="http://schemas.microsoft.com/office/drawing/2014/main" id="{B9B82C1E-24D2-4863-85E5-1B932E681A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3044" y="2684860"/>
            <a:ext cx="1191" cy="12144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3091" name="Line 19">
            <a:extLst>
              <a:ext uri="{FF2B5EF4-FFF2-40B4-BE49-F238E27FC236}">
                <a16:creationId xmlns:a16="http://schemas.microsoft.com/office/drawing/2014/main" id="{9B416826-1806-46D2-BDB6-1721A5DB798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7710" y="2684860"/>
            <a:ext cx="1190" cy="12144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3092" name="Line 20">
            <a:extLst>
              <a:ext uri="{FF2B5EF4-FFF2-40B4-BE49-F238E27FC236}">
                <a16:creationId xmlns:a16="http://schemas.microsoft.com/office/drawing/2014/main" id="{D76FD0DD-AAA0-4A3E-89BC-637FA92647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6069" y="2684860"/>
            <a:ext cx="1191" cy="12144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3093" name="Line 21">
            <a:extLst>
              <a:ext uri="{FF2B5EF4-FFF2-40B4-BE49-F238E27FC236}">
                <a16:creationId xmlns:a16="http://schemas.microsoft.com/office/drawing/2014/main" id="{D4E74083-C3FE-462F-ADD5-3EE3419EB5B4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8997" y="2745581"/>
            <a:ext cx="1133475" cy="119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3094" name="Line 22">
            <a:extLst>
              <a:ext uri="{FF2B5EF4-FFF2-40B4-BE49-F238E27FC236}">
                <a16:creationId xmlns:a16="http://schemas.microsoft.com/office/drawing/2014/main" id="{A8D1114E-6B64-442C-B9C0-01060AF54C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9641" y="2745581"/>
            <a:ext cx="908447" cy="119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3095" name="Line 23">
            <a:extLst>
              <a:ext uri="{FF2B5EF4-FFF2-40B4-BE49-F238E27FC236}">
                <a16:creationId xmlns:a16="http://schemas.microsoft.com/office/drawing/2014/main" id="{88D3067A-E214-47B9-91C3-A8EDE04731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6898" y="2684860"/>
            <a:ext cx="1190" cy="12144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3096" name="Text Box 24">
            <a:extLst>
              <a:ext uri="{FF2B5EF4-FFF2-40B4-BE49-F238E27FC236}">
                <a16:creationId xmlns:a16="http://schemas.microsoft.com/office/drawing/2014/main" id="{37AB4663-9640-4A7D-A24A-B79B7D66F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938" y="2736057"/>
            <a:ext cx="77777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l-PL" altLang="pl-PL" sz="1200">
                <a:solidFill>
                  <a:schemeClr val="tx2"/>
                </a:solidFill>
                <a:latin typeface="Times New Roman CE" panose="02020603050405020304" pitchFamily="18" charset="0"/>
              </a:rPr>
              <a:t>Instalacja</a:t>
            </a:r>
          </a:p>
        </p:txBody>
      </p:sp>
      <p:sp>
        <p:nvSpPr>
          <p:cNvPr id="3097" name="Line 25">
            <a:extLst>
              <a:ext uri="{FF2B5EF4-FFF2-40B4-BE49-F238E27FC236}">
                <a16:creationId xmlns:a16="http://schemas.microsoft.com/office/drawing/2014/main" id="{9069C769-517C-40E1-8BB4-FAC51FDD11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8660" y="2686050"/>
            <a:ext cx="1190" cy="12144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3098" name="Line 26">
            <a:extLst>
              <a:ext uri="{FF2B5EF4-FFF2-40B4-BE49-F238E27FC236}">
                <a16:creationId xmlns:a16="http://schemas.microsoft.com/office/drawing/2014/main" id="{A1594C3B-D081-4D20-BB48-85309B30E6C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9850" y="2746773"/>
            <a:ext cx="617935" cy="11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3099" name="Line 27">
            <a:extLst>
              <a:ext uri="{FF2B5EF4-FFF2-40B4-BE49-F238E27FC236}">
                <a16:creationId xmlns:a16="http://schemas.microsoft.com/office/drawing/2014/main" id="{8F866652-2B76-4462-BB5A-72A424BCDB7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6594" y="2686050"/>
            <a:ext cx="1191" cy="12144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3100" name="Line 28">
            <a:extLst>
              <a:ext uri="{FF2B5EF4-FFF2-40B4-BE49-F238E27FC236}">
                <a16:creationId xmlns:a16="http://schemas.microsoft.com/office/drawing/2014/main" id="{D00E8342-72CA-49CE-9FFB-93DA4FA451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4417" y="2949179"/>
            <a:ext cx="1190" cy="12144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3101" name="Line 29">
            <a:extLst>
              <a:ext uri="{FF2B5EF4-FFF2-40B4-BE49-F238E27FC236}">
                <a16:creationId xmlns:a16="http://schemas.microsoft.com/office/drawing/2014/main" id="{2A8D57B7-7285-4652-8D11-9C25B0930D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5606" y="3009900"/>
            <a:ext cx="3906441" cy="119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3102" name="Line 30">
            <a:extLst>
              <a:ext uri="{FF2B5EF4-FFF2-40B4-BE49-F238E27FC236}">
                <a16:creationId xmlns:a16="http://schemas.microsoft.com/office/drawing/2014/main" id="{E820513C-112C-471E-BC49-D5A8396F76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1331" y="2949179"/>
            <a:ext cx="1191" cy="12144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3103" name="Text Box 31">
            <a:extLst>
              <a:ext uri="{FF2B5EF4-FFF2-40B4-BE49-F238E27FC236}">
                <a16:creationId xmlns:a16="http://schemas.microsoft.com/office/drawing/2014/main" id="{A0006048-2A2C-456F-8316-D086D29A6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844" y="2957513"/>
            <a:ext cx="108555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l-PL" altLang="pl-PL" sz="1200">
                <a:solidFill>
                  <a:schemeClr val="tx2"/>
                </a:solidFill>
                <a:latin typeface="Times New Roman CE" panose="02020603050405020304" pitchFamily="18" charset="0"/>
              </a:rPr>
              <a:t>Dokumentacja</a:t>
            </a:r>
          </a:p>
        </p:txBody>
      </p:sp>
      <p:sp>
        <p:nvSpPr>
          <p:cNvPr id="3104" name="Line 32">
            <a:extLst>
              <a:ext uri="{FF2B5EF4-FFF2-40B4-BE49-F238E27FC236}">
                <a16:creationId xmlns:a16="http://schemas.microsoft.com/office/drawing/2014/main" id="{79FB6633-6DC9-4593-90CD-B6FA7416F65A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0972" y="2562225"/>
            <a:ext cx="956072" cy="119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3105" name="Rectangle 36">
            <a:extLst>
              <a:ext uri="{FF2B5EF4-FFF2-40B4-BE49-F238E27FC236}">
                <a16:creationId xmlns:a16="http://schemas.microsoft.com/office/drawing/2014/main" id="{28152A7C-0648-4F18-9FDF-7F7996129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757238"/>
            <a:ext cx="58293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l-PL" altLang="pl-PL" sz="3300"/>
              <a:t>Testowanie w procesie produkcji oprogramowania</a:t>
            </a:r>
            <a:r>
              <a:rPr lang="pl-PL" altLang="pl-PL" sz="330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2" name="Równoległobok 1">
            <a:extLst>
              <a:ext uri="{FF2B5EF4-FFF2-40B4-BE49-F238E27FC236}">
                <a16:creationId xmlns:a16="http://schemas.microsoft.com/office/drawing/2014/main" id="{105D2DB7-FB30-4BFC-97BE-9D4AFB414BCD}"/>
              </a:ext>
            </a:extLst>
          </p:cNvPr>
          <p:cNvSpPr/>
          <p:nvPr/>
        </p:nvSpPr>
        <p:spPr>
          <a:xfrm>
            <a:off x="829668" y="254196"/>
            <a:ext cx="7640006" cy="289501"/>
          </a:xfrm>
          <a:prstGeom prst="parallelogram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pl-PL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99B4B79-78BA-44A1-BB74-6D1C7B22F3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514350"/>
            <a:ext cx="5829300" cy="422375"/>
          </a:xfrm>
        </p:spPr>
        <p:txBody>
          <a:bodyPr/>
          <a:lstStyle/>
          <a:p>
            <a:pPr eaLnBrk="1" hangingPunct="1"/>
            <a:r>
              <a:rPr lang="pl-PL" altLang="pl-PL" dirty="0"/>
              <a:t>Związek faz projektu z fazami testowania</a:t>
            </a:r>
          </a:p>
        </p:txBody>
      </p:sp>
      <p:sp>
        <p:nvSpPr>
          <p:cNvPr id="4099" name="Text Box 22">
            <a:extLst>
              <a:ext uri="{FF2B5EF4-FFF2-40B4-BE49-F238E27FC236}">
                <a16:creationId xmlns:a16="http://schemas.microsoft.com/office/drawing/2014/main" id="{09DB92FD-14B7-4116-A05B-D309D0246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1" y="971550"/>
            <a:ext cx="14608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l-PL" altLang="pl-PL" sz="1200">
                <a:solidFill>
                  <a:schemeClr val="tx2"/>
                </a:solidFill>
                <a:latin typeface="Times New Roman CE" panose="02020603050405020304" pitchFamily="18" charset="0"/>
              </a:rPr>
              <a:t>Decyzja o budowie oprogramowania</a:t>
            </a:r>
          </a:p>
        </p:txBody>
      </p:sp>
      <p:sp>
        <p:nvSpPr>
          <p:cNvPr id="4100" name="Text Box 23">
            <a:extLst>
              <a:ext uri="{FF2B5EF4-FFF2-40B4-BE49-F238E27FC236}">
                <a16:creationId xmlns:a16="http://schemas.microsoft.com/office/drawing/2014/main" id="{6811EDB8-251D-4C9D-925C-779DB3081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651" y="1028700"/>
            <a:ext cx="14608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l-PL" altLang="pl-PL" sz="1200">
                <a:solidFill>
                  <a:schemeClr val="tx2"/>
                </a:solidFill>
                <a:latin typeface="Times New Roman CE" panose="02020603050405020304" pitchFamily="18" charset="0"/>
              </a:rPr>
              <a:t>Zaakceptowane oprogramowanie</a:t>
            </a:r>
          </a:p>
        </p:txBody>
      </p:sp>
      <p:sp>
        <p:nvSpPr>
          <p:cNvPr id="4101" name="Text Box 3">
            <a:extLst>
              <a:ext uri="{FF2B5EF4-FFF2-40B4-BE49-F238E27FC236}">
                <a16:creationId xmlns:a16="http://schemas.microsoft.com/office/drawing/2014/main" id="{D063BDEF-39F6-4B23-871F-FA4858DE8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1" y="1603773"/>
            <a:ext cx="1450181" cy="461665"/>
          </a:xfrm>
          <a:prstGeom prst="rect">
            <a:avLst/>
          </a:prstGeom>
          <a:solidFill>
            <a:srgbClr val="99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l-PL" altLang="pl-PL" sz="1200" dirty="0">
                <a:solidFill>
                  <a:schemeClr val="tx2"/>
                </a:solidFill>
                <a:latin typeface="Times New Roman CE" panose="02020603050405020304" pitchFamily="18" charset="0"/>
              </a:rPr>
              <a:t>Definicja wymagań użytkownika</a:t>
            </a:r>
          </a:p>
        </p:txBody>
      </p:sp>
      <p:sp>
        <p:nvSpPr>
          <p:cNvPr id="4102" name="Text Box 4">
            <a:extLst>
              <a:ext uri="{FF2B5EF4-FFF2-40B4-BE49-F238E27FC236}">
                <a16:creationId xmlns:a16="http://schemas.microsoft.com/office/drawing/2014/main" id="{F2EAACFF-63F2-4151-B218-99ABD8A2D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710" y="2402682"/>
            <a:ext cx="1450181" cy="461665"/>
          </a:xfrm>
          <a:prstGeom prst="rect">
            <a:avLst/>
          </a:prstGeom>
          <a:solidFill>
            <a:srgbClr val="99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l-PL" altLang="pl-PL" sz="1200">
                <a:solidFill>
                  <a:schemeClr val="tx2"/>
                </a:solidFill>
                <a:latin typeface="Times New Roman CE" panose="02020603050405020304" pitchFamily="18" charset="0"/>
              </a:rPr>
              <a:t>Definicja wymagań na oprogramowanie</a:t>
            </a:r>
          </a:p>
        </p:txBody>
      </p:sp>
      <p:sp>
        <p:nvSpPr>
          <p:cNvPr id="4103" name="Text Box 5">
            <a:extLst>
              <a:ext uri="{FF2B5EF4-FFF2-40B4-BE49-F238E27FC236}">
                <a16:creationId xmlns:a16="http://schemas.microsoft.com/office/drawing/2014/main" id="{B1DB654E-5579-4B44-AD0F-01A7ED38E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2688" y="3130154"/>
            <a:ext cx="1450181" cy="461665"/>
          </a:xfrm>
          <a:prstGeom prst="rect">
            <a:avLst/>
          </a:prstGeom>
          <a:solidFill>
            <a:srgbClr val="99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l-PL" altLang="pl-PL" sz="1200">
                <a:solidFill>
                  <a:schemeClr val="tx2"/>
                </a:solidFill>
                <a:latin typeface="Times New Roman CE" panose="02020603050405020304" pitchFamily="18" charset="0"/>
              </a:rPr>
              <a:t>Projektowanie architektury</a:t>
            </a:r>
          </a:p>
        </p:txBody>
      </p:sp>
      <p:sp>
        <p:nvSpPr>
          <p:cNvPr id="4104" name="Text Box 6">
            <a:extLst>
              <a:ext uri="{FF2B5EF4-FFF2-40B4-BE49-F238E27FC236}">
                <a16:creationId xmlns:a16="http://schemas.microsoft.com/office/drawing/2014/main" id="{2E092DBD-41F6-4ED8-9266-E08D8A72D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2282" y="3861198"/>
            <a:ext cx="1450181" cy="461665"/>
          </a:xfrm>
          <a:prstGeom prst="rect">
            <a:avLst/>
          </a:prstGeom>
          <a:solidFill>
            <a:srgbClr val="99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l-PL" altLang="pl-PL" sz="1200">
                <a:solidFill>
                  <a:schemeClr val="tx2"/>
                </a:solidFill>
                <a:latin typeface="Times New Roman CE" panose="02020603050405020304" pitchFamily="18" charset="0"/>
              </a:rPr>
              <a:t>Szczegółowe projektowanie</a:t>
            </a:r>
          </a:p>
        </p:txBody>
      </p:sp>
      <p:sp>
        <p:nvSpPr>
          <p:cNvPr id="4105" name="Text Box 7">
            <a:extLst>
              <a:ext uri="{FF2B5EF4-FFF2-40B4-BE49-F238E27FC236}">
                <a16:creationId xmlns:a16="http://schemas.microsoft.com/office/drawing/2014/main" id="{98018815-6760-4F94-ACB2-A8251EC77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5967" y="4548188"/>
            <a:ext cx="1450181" cy="461665"/>
          </a:xfrm>
          <a:prstGeom prst="rect">
            <a:avLst/>
          </a:prstGeom>
          <a:solidFill>
            <a:srgbClr val="99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l-PL" altLang="pl-PL" sz="1200">
                <a:solidFill>
                  <a:schemeClr val="tx2"/>
                </a:solidFill>
                <a:latin typeface="Times New Roman CE" panose="02020603050405020304" pitchFamily="18" charset="0"/>
              </a:rPr>
              <a:t>Kodowanie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pl-PL" altLang="pl-PL" sz="1200">
              <a:solidFill>
                <a:schemeClr val="tx2"/>
              </a:solidFill>
              <a:latin typeface="Times New Roman CE" panose="02020603050405020304" pitchFamily="18" charset="0"/>
            </a:endParaRPr>
          </a:p>
        </p:txBody>
      </p:sp>
      <p:sp>
        <p:nvSpPr>
          <p:cNvPr id="4106" name="Text Box 8">
            <a:extLst>
              <a:ext uri="{FF2B5EF4-FFF2-40B4-BE49-F238E27FC236}">
                <a16:creationId xmlns:a16="http://schemas.microsoft.com/office/drawing/2014/main" id="{57029FBD-305B-437B-A1D0-832B3F34B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8467" y="3861198"/>
            <a:ext cx="1450181" cy="461665"/>
          </a:xfrm>
          <a:prstGeom prst="rect">
            <a:avLst/>
          </a:prstGeom>
          <a:solidFill>
            <a:srgbClr val="99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l-PL" altLang="pl-PL" sz="1200">
                <a:solidFill>
                  <a:schemeClr val="tx2"/>
                </a:solidFill>
                <a:latin typeface="Times New Roman CE" panose="02020603050405020304" pitchFamily="18" charset="0"/>
              </a:rPr>
              <a:t>Testowanie modułów</a:t>
            </a:r>
          </a:p>
        </p:txBody>
      </p:sp>
      <p:sp>
        <p:nvSpPr>
          <p:cNvPr id="4107" name="Text Box 9">
            <a:extLst>
              <a:ext uri="{FF2B5EF4-FFF2-40B4-BE49-F238E27FC236}">
                <a16:creationId xmlns:a16="http://schemas.microsoft.com/office/drawing/2014/main" id="{5A576FC5-3A7E-4E57-9363-EC2E65128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204" y="3130154"/>
            <a:ext cx="1450181" cy="461665"/>
          </a:xfrm>
          <a:prstGeom prst="rect">
            <a:avLst/>
          </a:prstGeom>
          <a:solidFill>
            <a:srgbClr val="99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l-PL" altLang="pl-PL" sz="1200">
                <a:solidFill>
                  <a:schemeClr val="tx2"/>
                </a:solidFill>
                <a:latin typeface="Times New Roman CE" panose="02020603050405020304" pitchFamily="18" charset="0"/>
              </a:rPr>
              <a:t>Testowanie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l-PL" altLang="pl-PL" sz="1200">
                <a:solidFill>
                  <a:schemeClr val="tx2"/>
                </a:solidFill>
                <a:latin typeface="Times New Roman CE" panose="02020603050405020304" pitchFamily="18" charset="0"/>
              </a:rPr>
              <a:t>integracji</a:t>
            </a:r>
          </a:p>
        </p:txBody>
      </p:sp>
      <p:sp>
        <p:nvSpPr>
          <p:cNvPr id="4108" name="Text Box 10">
            <a:extLst>
              <a:ext uri="{FF2B5EF4-FFF2-40B4-BE49-F238E27FC236}">
                <a16:creationId xmlns:a16="http://schemas.microsoft.com/office/drawing/2014/main" id="{EB22308E-A870-40C8-9810-1DA457BE9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1219" y="2402682"/>
            <a:ext cx="1450181" cy="461665"/>
          </a:xfrm>
          <a:prstGeom prst="rect">
            <a:avLst/>
          </a:prstGeom>
          <a:solidFill>
            <a:srgbClr val="99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l-PL" altLang="pl-PL" sz="1200">
                <a:solidFill>
                  <a:schemeClr val="tx2"/>
                </a:solidFill>
                <a:latin typeface="Times New Roman CE" panose="02020603050405020304" pitchFamily="18" charset="0"/>
              </a:rPr>
              <a:t>Testowanie całości systemu</a:t>
            </a:r>
          </a:p>
        </p:txBody>
      </p:sp>
      <p:sp>
        <p:nvSpPr>
          <p:cNvPr id="4109" name="Text Box 11">
            <a:extLst>
              <a:ext uri="{FF2B5EF4-FFF2-40B4-BE49-F238E27FC236}">
                <a16:creationId xmlns:a16="http://schemas.microsoft.com/office/drawing/2014/main" id="{8B728FBF-C66E-458A-B097-6A64268F6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700" y="1603773"/>
            <a:ext cx="1562100" cy="461665"/>
          </a:xfrm>
          <a:prstGeom prst="rect">
            <a:avLst/>
          </a:prstGeom>
          <a:solidFill>
            <a:srgbClr val="99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l-PL" altLang="pl-PL" sz="1200">
                <a:solidFill>
                  <a:schemeClr val="tx2"/>
                </a:solidFill>
                <a:latin typeface="Times New Roman CE" panose="02020603050405020304" pitchFamily="18" charset="0"/>
              </a:rPr>
              <a:t>Testowanie akceptacji użytkowników</a:t>
            </a:r>
          </a:p>
        </p:txBody>
      </p:sp>
      <p:sp>
        <p:nvSpPr>
          <p:cNvPr id="4110" name="Line 12">
            <a:extLst>
              <a:ext uri="{FF2B5EF4-FFF2-40B4-BE49-F238E27FC236}">
                <a16:creationId xmlns:a16="http://schemas.microsoft.com/office/drawing/2014/main" id="{BBCE21C2-0B77-47A8-9A91-A55522611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3760" y="1371600"/>
            <a:ext cx="232172" cy="22979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4111" name="Line 13">
            <a:extLst>
              <a:ext uri="{FF2B5EF4-FFF2-40B4-BE49-F238E27FC236}">
                <a16:creationId xmlns:a16="http://schemas.microsoft.com/office/drawing/2014/main" id="{6A1DDC84-44CE-4CFB-85CB-D08AD8B6603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3113" y="1994298"/>
            <a:ext cx="371475" cy="4012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4112" name="Line 14">
            <a:extLst>
              <a:ext uri="{FF2B5EF4-FFF2-40B4-BE49-F238E27FC236}">
                <a16:creationId xmlns:a16="http://schemas.microsoft.com/office/drawing/2014/main" id="{635F2FF7-5B41-4EB9-AE70-60745BB145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4873" y="2806303"/>
            <a:ext cx="305990" cy="3274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4113" name="Line 15">
            <a:extLst>
              <a:ext uri="{FF2B5EF4-FFF2-40B4-BE49-F238E27FC236}">
                <a16:creationId xmlns:a16="http://schemas.microsoft.com/office/drawing/2014/main" id="{17B36EA0-4F15-43EB-9D19-A97EF898D1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1863" y="3527823"/>
            <a:ext cx="315516" cy="344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4114" name="Line 16">
            <a:extLst>
              <a:ext uri="{FF2B5EF4-FFF2-40B4-BE49-F238E27FC236}">
                <a16:creationId xmlns:a16="http://schemas.microsoft.com/office/drawing/2014/main" id="{00CD5381-A405-4981-A908-10E4D96F60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2419" y="4256485"/>
            <a:ext cx="286941" cy="295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4115" name="Line 17">
            <a:extLst>
              <a:ext uri="{FF2B5EF4-FFF2-40B4-BE49-F238E27FC236}">
                <a16:creationId xmlns:a16="http://schemas.microsoft.com/office/drawing/2014/main" id="{F7193A04-142D-420A-9726-39F853E494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4179" y="4264819"/>
            <a:ext cx="288131" cy="27860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4116" name="Line 18">
            <a:extLst>
              <a:ext uri="{FF2B5EF4-FFF2-40B4-BE49-F238E27FC236}">
                <a16:creationId xmlns:a16="http://schemas.microsoft.com/office/drawing/2014/main" id="{083A35AD-D709-4A8C-B265-647529A2CF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12594" y="3527823"/>
            <a:ext cx="305991" cy="344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4117" name="Line 19">
            <a:extLst>
              <a:ext uri="{FF2B5EF4-FFF2-40B4-BE49-F238E27FC236}">
                <a16:creationId xmlns:a16="http://schemas.microsoft.com/office/drawing/2014/main" id="{D0A523C6-57AE-4B3E-8603-65469DD049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99585" y="2806303"/>
            <a:ext cx="325040" cy="3190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4118" name="Line 20">
            <a:extLst>
              <a:ext uri="{FF2B5EF4-FFF2-40B4-BE49-F238E27FC236}">
                <a16:creationId xmlns:a16="http://schemas.microsoft.com/office/drawing/2014/main" id="{84A9935E-61BC-4158-8DCE-AD987E3F15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13960" y="1985963"/>
            <a:ext cx="389334" cy="41791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4119" name="Line 21">
            <a:extLst>
              <a:ext uri="{FF2B5EF4-FFF2-40B4-BE49-F238E27FC236}">
                <a16:creationId xmlns:a16="http://schemas.microsoft.com/office/drawing/2014/main" id="{B63FC261-72DD-4188-BAF4-273A5C1EBB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47385" y="1379935"/>
            <a:ext cx="194072" cy="204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4120" name="Line 24">
            <a:extLst>
              <a:ext uri="{FF2B5EF4-FFF2-40B4-BE49-F238E27FC236}">
                <a16:creationId xmlns:a16="http://schemas.microsoft.com/office/drawing/2014/main" id="{72F2A06C-A6FE-41CB-8D37-2DDCEFB947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64844" y="4068366"/>
            <a:ext cx="408385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4121" name="Line 25">
            <a:extLst>
              <a:ext uri="{FF2B5EF4-FFF2-40B4-BE49-F238E27FC236}">
                <a16:creationId xmlns:a16="http://schemas.microsoft.com/office/drawing/2014/main" id="{8AC260AA-0E89-4ECA-81E4-D64813DBF9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92154" y="3325416"/>
            <a:ext cx="1540669" cy="7144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4122" name="Line 26">
            <a:extLst>
              <a:ext uri="{FF2B5EF4-FFF2-40B4-BE49-F238E27FC236}">
                <a16:creationId xmlns:a16="http://schemas.microsoft.com/office/drawing/2014/main" id="{09A45AE6-FDAF-47F6-9BF5-C97205776D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26607" y="2603897"/>
            <a:ext cx="2607469" cy="8334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4123" name="Line 27">
            <a:extLst>
              <a:ext uri="{FF2B5EF4-FFF2-40B4-BE49-F238E27FC236}">
                <a16:creationId xmlns:a16="http://schemas.microsoft.com/office/drawing/2014/main" id="{E4E02695-CB51-431C-83CF-CC4A0BA70E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87241" y="1776413"/>
            <a:ext cx="3775472" cy="16669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350"/>
          </a:p>
        </p:txBody>
      </p:sp>
      <p:sp>
        <p:nvSpPr>
          <p:cNvPr id="4124" name="Text Box 28">
            <a:extLst>
              <a:ext uri="{FF2B5EF4-FFF2-40B4-BE49-F238E27FC236}">
                <a16:creationId xmlns:a16="http://schemas.microsoft.com/office/drawing/2014/main" id="{CF35CD46-9253-41C4-859D-A4905C6BA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300" y="4398169"/>
            <a:ext cx="193119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l-PL" altLang="pl-PL" sz="1200">
                <a:solidFill>
                  <a:schemeClr val="tx2"/>
                </a:solidFill>
                <a:latin typeface="Times New Roman CE" panose="02020603050405020304" pitchFamily="18" charset="0"/>
              </a:rPr>
              <a:t>Fazy projektu mają swoje odpowiedniki w fazach testowania</a:t>
            </a:r>
          </a:p>
          <a:p>
            <a:pPr>
              <a:spcBef>
                <a:spcPct val="0"/>
              </a:spcBef>
              <a:buFontTx/>
              <a:buNone/>
            </a:pPr>
            <a:endParaRPr lang="pl-PL" altLang="pl-PL" sz="1200">
              <a:solidFill>
                <a:schemeClr val="tx2"/>
              </a:solidFill>
              <a:latin typeface="Times New Roman CE" panose="02020603050405020304" pitchFamily="18" charset="0"/>
            </a:endParaRPr>
          </a:p>
        </p:txBody>
      </p:sp>
      <p:sp>
        <p:nvSpPr>
          <p:cNvPr id="2" name="Równoległobok 1">
            <a:extLst>
              <a:ext uri="{FF2B5EF4-FFF2-40B4-BE49-F238E27FC236}">
                <a16:creationId xmlns:a16="http://schemas.microsoft.com/office/drawing/2014/main" id="{8EA91993-C00F-4DAD-988D-08A3AC54A84F}"/>
              </a:ext>
            </a:extLst>
          </p:cNvPr>
          <p:cNvSpPr/>
          <p:nvPr/>
        </p:nvSpPr>
        <p:spPr>
          <a:xfrm>
            <a:off x="829668" y="168145"/>
            <a:ext cx="7640006" cy="289501"/>
          </a:xfrm>
          <a:prstGeom prst="parallelogram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2509</Words>
  <Application>Microsoft Office PowerPoint</Application>
  <PresentationFormat>Pokaz na ekranie (16:9)</PresentationFormat>
  <Paragraphs>322</Paragraphs>
  <Slides>62</Slides>
  <Notes>1</Notes>
  <HiddenSlides>0</HiddenSlides>
  <MMClips>0</MMClips>
  <ScaleCrop>false</ScaleCrop>
  <HeadingPairs>
    <vt:vector size="8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62</vt:i4>
      </vt:variant>
    </vt:vector>
  </HeadingPairs>
  <TitlesOfParts>
    <vt:vector size="72" baseType="lpstr">
      <vt:lpstr>Arial</vt:lpstr>
      <vt:lpstr>Calibri</vt:lpstr>
      <vt:lpstr>Times New Roman</vt:lpstr>
      <vt:lpstr>Times New Roman CE</vt:lpstr>
      <vt:lpstr>TimesNewRoman</vt:lpstr>
      <vt:lpstr>TimesNewRoman,Italic</vt:lpstr>
      <vt:lpstr>Wingdings</vt:lpstr>
      <vt:lpstr>Wingdings-Regular</vt:lpstr>
      <vt:lpstr>Comarch_potx_big_v3_poprawki</vt:lpstr>
      <vt:lpstr>Wykres</vt:lpstr>
      <vt:lpstr>CENTRUM SZKOLENIOWE COMARCH</vt:lpstr>
      <vt:lpstr>Centrum Szkoleniowe Comarch</vt:lpstr>
      <vt:lpstr>SESJA 1 – 180 minut</vt:lpstr>
      <vt:lpstr>SESJA 2 – 180 minut</vt:lpstr>
      <vt:lpstr>SESJA 3 – 180 minut</vt:lpstr>
      <vt:lpstr>SESJA 4 – 180 minut</vt:lpstr>
      <vt:lpstr>TESTOWANIE OPROGRAMOWANIA</vt:lpstr>
      <vt:lpstr>Faza testowania</vt:lpstr>
      <vt:lpstr>Związek faz projektu z fazami testowania</vt:lpstr>
      <vt:lpstr>CERTYFIKACJE</vt:lpstr>
      <vt:lpstr>ISTQB</vt:lpstr>
      <vt:lpstr>Standardy testowania</vt:lpstr>
      <vt:lpstr>CEL TESTOWANIA</vt:lpstr>
      <vt:lpstr>Co to jest błąd?</vt:lpstr>
      <vt:lpstr>Czemu zdarzają się błędy?</vt:lpstr>
      <vt:lpstr>Koszt błędu</vt:lpstr>
      <vt:lpstr>Wykrywanie błędów</vt:lpstr>
      <vt:lpstr>Dlaczego, nie da się całkowicie przetestować oprogramowania.</vt:lpstr>
      <vt:lpstr>Opóźnienia w testowaniu</vt:lpstr>
      <vt:lpstr>Nie wszystkie znalezione błędy zostają naprawione</vt:lpstr>
      <vt:lpstr>Dokumentacja testu</vt:lpstr>
      <vt:lpstr>Rodzaje testów</vt:lpstr>
      <vt:lpstr>Wykrywanie błędów</vt:lpstr>
      <vt:lpstr>MIARA JAKOŚCI OPROGRAMOWANIA</vt:lpstr>
      <vt:lpstr>Kryteria jakości oprogramowania</vt:lpstr>
      <vt:lpstr>Markery jakości</vt:lpstr>
      <vt:lpstr>Testowanie różnych typów aplikacji</vt:lpstr>
      <vt:lpstr>APLIKACJE DESKTOP i HYBRYDOWE</vt:lpstr>
      <vt:lpstr>HTML5</vt:lpstr>
      <vt:lpstr>CSS 3</vt:lpstr>
      <vt:lpstr>JavaScript</vt:lpstr>
      <vt:lpstr>APLIKACJE WEBOWE</vt:lpstr>
      <vt:lpstr>Krok 2  - jak strona działa na różnych systemach i przeglądarkach internetowych?</vt:lpstr>
      <vt:lpstr>Kolejne kroki….</vt:lpstr>
      <vt:lpstr>APLIKACJE MOBILNE</vt:lpstr>
      <vt:lpstr>Metodyka Agile</vt:lpstr>
      <vt:lpstr>Ciągłe przeprowadzanie testów</vt:lpstr>
      <vt:lpstr>Modele testowania aplikacji mobilnych</vt:lpstr>
      <vt:lpstr>Testowanie aplikacji na farmie urządzeń</vt:lpstr>
      <vt:lpstr>Testy automatyczne</vt:lpstr>
      <vt:lpstr>SELENIUM IDE</vt:lpstr>
      <vt:lpstr>SELENIUM WEBDRIVER</vt:lpstr>
      <vt:lpstr>SELENIUM GRID</vt:lpstr>
      <vt:lpstr>IDE SELENIUM - FIREFOX</vt:lpstr>
      <vt:lpstr>CHROME</vt:lpstr>
      <vt:lpstr>Selenium WebDriver</vt:lpstr>
      <vt:lpstr>Obsługa przeglądarek</vt:lpstr>
      <vt:lpstr>WebDriver</vt:lpstr>
      <vt:lpstr>Testy Jednostkowe</vt:lpstr>
      <vt:lpstr>JUnit</vt:lpstr>
      <vt:lpstr>JUnit4</vt:lpstr>
      <vt:lpstr>JUnit5</vt:lpstr>
      <vt:lpstr>Assert - Asercje</vt:lpstr>
      <vt:lpstr>Assert</vt:lpstr>
      <vt:lpstr> Data Driven Testing</vt:lpstr>
      <vt:lpstr>Architektura  Data Driven Testing</vt:lpstr>
      <vt:lpstr>SELENIUM GRID</vt:lpstr>
      <vt:lpstr>SELENIUM GRID</vt:lpstr>
      <vt:lpstr>Architektura Selenium Grid</vt:lpstr>
      <vt:lpstr>HUB</vt:lpstr>
      <vt:lpstr>Zastosowania Selenium Grid</vt:lpstr>
      <vt:lpstr>DZIĘKUJEMY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CENTRUM SZKOLENIOWE COMARCH</dc:title>
  <dc:creator>Marcin Albiniak</dc:creator>
  <cp:lastModifiedBy>Marcin Albiniak</cp:lastModifiedBy>
  <cp:revision>6</cp:revision>
  <dcterms:created xsi:type="dcterms:W3CDTF">2020-08-17T04:56:57Z</dcterms:created>
  <dcterms:modified xsi:type="dcterms:W3CDTF">2020-08-18T05:59:09Z</dcterms:modified>
</cp:coreProperties>
</file>